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handoutMasterIdLst>
    <p:handoutMasterId r:id="rId25"/>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4" r:id="rId22"/>
    <p:sldId id="285" r:id="rId23"/>
  </p:sldIdLst>
  <p:sldSz cx="9144000" cy="6858000" type="screen4x3"/>
  <p:notesSz cx="6858000" cy="9144000"/>
  <p:defaultTextStyle>
    <a:defPPr>
      <a:defRPr lang="fr-FR"/>
    </a:defPPr>
    <a:lvl1pPr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1pPr>
    <a:lvl2pPr marL="4572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2pPr>
    <a:lvl3pPr marL="9144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3pPr>
    <a:lvl4pPr marL="13716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4pPr>
    <a:lvl5pPr marL="18288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5pPr>
    <a:lvl6pPr marL="2286000" algn="l" defTabSz="914400" rtl="0" eaLnBrk="1" latinLnBrk="0" hangingPunct="1">
      <a:defRPr sz="1200" kern="1200">
        <a:solidFill>
          <a:srgbClr val="000099"/>
        </a:solidFill>
        <a:latin typeface="Arial" charset="0"/>
        <a:ea typeface="+mn-ea"/>
        <a:cs typeface="+mn-cs"/>
      </a:defRPr>
    </a:lvl6pPr>
    <a:lvl7pPr marL="2743200" algn="l" defTabSz="914400" rtl="0" eaLnBrk="1" latinLnBrk="0" hangingPunct="1">
      <a:defRPr sz="1200" kern="1200">
        <a:solidFill>
          <a:srgbClr val="000099"/>
        </a:solidFill>
        <a:latin typeface="Arial" charset="0"/>
        <a:ea typeface="+mn-ea"/>
        <a:cs typeface="+mn-cs"/>
      </a:defRPr>
    </a:lvl7pPr>
    <a:lvl8pPr marL="3200400" algn="l" defTabSz="914400" rtl="0" eaLnBrk="1" latinLnBrk="0" hangingPunct="1">
      <a:defRPr sz="1200" kern="1200">
        <a:solidFill>
          <a:srgbClr val="000099"/>
        </a:solidFill>
        <a:latin typeface="Arial" charset="0"/>
        <a:ea typeface="+mn-ea"/>
        <a:cs typeface="+mn-cs"/>
      </a:defRPr>
    </a:lvl8pPr>
    <a:lvl9pPr marL="3657600" algn="l" defTabSz="914400" rtl="0" eaLnBrk="1" latinLnBrk="0" hangingPunct="1">
      <a:defRPr sz="1200" kern="1200">
        <a:solidFill>
          <a:srgbClr val="0000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3399"/>
    <a:srgbClr val="000066"/>
    <a:srgbClr val="B7C40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3" d="100"/>
          <a:sy n="113" d="100"/>
        </p:scale>
        <p:origin x="15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buFontTx/>
              <a:buNone/>
              <a:defRPr>
                <a:solidFill>
                  <a:schemeClr val="tx1"/>
                </a:solidFill>
              </a:defRPr>
            </a:lvl1pPr>
          </a:lstStyle>
          <a:p>
            <a:endParaRPr lang="fr-FR"/>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a:solidFill>
                  <a:schemeClr val="tx1"/>
                </a:solidFill>
              </a:defRPr>
            </a:lvl1pPr>
          </a:lstStyle>
          <a:p>
            <a:endParaRPr lang="fr-FR"/>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buFontTx/>
              <a:buNone/>
              <a:defRPr>
                <a:solidFill>
                  <a:schemeClr val="tx1"/>
                </a:solidFill>
              </a:defRPr>
            </a:lvl1pPr>
          </a:lstStyle>
          <a:p>
            <a:endParaRPr lang="fr-FR"/>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a:solidFill>
                  <a:schemeClr val="tx1"/>
                </a:solidFill>
              </a:defRPr>
            </a:lvl1pPr>
          </a:lstStyle>
          <a:p>
            <a:fld id="{8683B90C-0EB5-4DCC-BD47-DE0740224D73}" type="slidenum">
              <a:rPr lang="fr-FR"/>
              <a:pPr/>
              <a:t>‹N°›</a:t>
            </a:fld>
            <a:endParaRPr lang="fr-FR"/>
          </a:p>
        </p:txBody>
      </p:sp>
    </p:spTree>
    <p:extLst>
      <p:ext uri="{BB962C8B-B14F-4D97-AF65-F5344CB8AC3E}">
        <p14:creationId xmlns:p14="http://schemas.microsoft.com/office/powerpoint/2010/main" val="1673947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C4B0F-A79E-4716-948D-E424EDE8FFA0}" type="datetimeFigureOut">
              <a:rPr lang="fr-FR" smtClean="0"/>
              <a:t>02/07/2015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9F33F-2F59-413B-9085-9C1766C33DFB}" type="slidenum">
              <a:rPr lang="fr-FR" smtClean="0"/>
              <a:t>‹N°›</a:t>
            </a:fld>
            <a:endParaRPr lang="fr-FR"/>
          </a:p>
        </p:txBody>
      </p:sp>
    </p:spTree>
    <p:extLst>
      <p:ext uri="{BB962C8B-B14F-4D97-AF65-F5344CB8AC3E}">
        <p14:creationId xmlns:p14="http://schemas.microsoft.com/office/powerpoint/2010/main" val="235127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05BB6B2C-BF54-4B90-9A8B-C7A84C5BF4C9}" type="slidenum">
              <a:rPr lang="fr-FR" sz="1200"/>
              <a:pPr/>
              <a:t>1</a:t>
            </a:fld>
            <a:endParaRPr lang="fr-FR"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dirty="0" smtClean="0"/>
          </a:p>
        </p:txBody>
      </p:sp>
    </p:spTree>
    <p:extLst>
      <p:ext uri="{BB962C8B-B14F-4D97-AF65-F5344CB8AC3E}">
        <p14:creationId xmlns:p14="http://schemas.microsoft.com/office/powerpoint/2010/main" val="154917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11</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392610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12</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291425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13</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271019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14</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273768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15</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229773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16</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1133798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17</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363912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18</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1803733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19</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3607398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20</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21738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2</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1679510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21</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380104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3</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67078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4</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299245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5</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8967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6</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162091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7</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355567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8</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270774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fld id="{16CE36CA-5FC3-4423-AFA2-01DE3D70270F}" type="slidenum">
              <a:rPr lang="fr-FR" sz="1200"/>
              <a:pPr/>
              <a:t>9</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baseline="0" dirty="0" smtClean="0"/>
          </a:p>
        </p:txBody>
      </p:sp>
    </p:spTree>
    <p:extLst>
      <p:ext uri="{BB962C8B-B14F-4D97-AF65-F5344CB8AC3E}">
        <p14:creationId xmlns:p14="http://schemas.microsoft.com/office/powerpoint/2010/main" val="207897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u numéro de diapositive 3"/>
          <p:cNvSpPr>
            <a:spLocks noGrp="1"/>
          </p:cNvSpPr>
          <p:nvPr>
            <p:ph type="sldNum" sz="quarter" idx="10"/>
          </p:nvPr>
        </p:nvSpPr>
        <p:spPr/>
        <p:txBody>
          <a:bodyPr/>
          <a:lstStyle>
            <a:lvl1pPr>
              <a:defRPr/>
            </a:lvl1pPr>
          </a:lstStyle>
          <a:p>
            <a:fld id="{C325FE6C-1E50-4BF7-BBBA-BE5EE3B5E819}" type="slidenum">
              <a:rPr lang="fr-FR" smtClean="0"/>
              <a:pPr/>
              <a:t>‹N°›</a:t>
            </a:fld>
            <a:endParaRPr lang="fr-FR" dirty="0"/>
          </a:p>
        </p:txBody>
      </p:sp>
    </p:spTree>
    <p:extLst>
      <p:ext uri="{BB962C8B-B14F-4D97-AF65-F5344CB8AC3E}">
        <p14:creationId xmlns:p14="http://schemas.microsoft.com/office/powerpoint/2010/main" val="390293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r>
              <a:rPr lang="fr-FR"/>
              <a:t>Page </a:t>
            </a:r>
            <a:fld id="{386CFDDA-8CDC-445F-95F6-0026B8835C0B}" type="slidenum">
              <a:rPr lang="fr-FR"/>
              <a:pPr/>
              <a:t>‹N°›</a:t>
            </a:fld>
            <a:endParaRPr lang="fr-FR"/>
          </a:p>
        </p:txBody>
      </p:sp>
    </p:spTree>
    <p:extLst>
      <p:ext uri="{BB962C8B-B14F-4D97-AF65-F5344CB8AC3E}">
        <p14:creationId xmlns:p14="http://schemas.microsoft.com/office/powerpoint/2010/main" val="338951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34200" y="76200"/>
            <a:ext cx="1981200" cy="60198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90600" y="76200"/>
            <a:ext cx="5791200" cy="6019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r>
              <a:rPr lang="fr-FR"/>
              <a:t>Page </a:t>
            </a:r>
            <a:fld id="{36F261CE-A012-4414-A191-8A57C261220C}" type="slidenum">
              <a:rPr lang="fr-FR"/>
              <a:pPr/>
              <a:t>‹N°›</a:t>
            </a:fld>
            <a:endParaRPr lang="fr-FR"/>
          </a:p>
        </p:txBody>
      </p:sp>
    </p:spTree>
    <p:extLst>
      <p:ext uri="{BB962C8B-B14F-4D97-AF65-F5344CB8AC3E}">
        <p14:creationId xmlns:p14="http://schemas.microsoft.com/office/powerpoint/2010/main" val="127220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90600" y="76200"/>
            <a:ext cx="7924800" cy="4572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990600" y="838200"/>
            <a:ext cx="384810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991100" y="838200"/>
            <a:ext cx="3848100"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991100" y="3543300"/>
            <a:ext cx="3848100" cy="2552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7239000" y="6400800"/>
            <a:ext cx="1905000" cy="457200"/>
          </a:xfrm>
        </p:spPr>
        <p:txBody>
          <a:bodyPr/>
          <a:lstStyle>
            <a:lvl1pPr>
              <a:defRPr/>
            </a:lvl1pPr>
          </a:lstStyle>
          <a:p>
            <a:r>
              <a:rPr lang="fr-FR"/>
              <a:t>Page </a:t>
            </a:r>
            <a:fld id="{48A0B56B-113F-4A07-A5B4-724CF82C4E47}" type="slidenum">
              <a:rPr lang="fr-FR"/>
              <a:pPr/>
              <a:t>‹N°›</a:t>
            </a:fld>
            <a:endParaRPr lang="fr-FR"/>
          </a:p>
        </p:txBody>
      </p:sp>
    </p:spTree>
    <p:extLst>
      <p:ext uri="{BB962C8B-B14F-4D97-AF65-F5344CB8AC3E}">
        <p14:creationId xmlns:p14="http://schemas.microsoft.com/office/powerpoint/2010/main" val="331285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990600" y="76200"/>
            <a:ext cx="7924800" cy="4572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990600" y="838200"/>
            <a:ext cx="384810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91100" y="838200"/>
            <a:ext cx="384810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7239000" y="6400800"/>
            <a:ext cx="1905000" cy="457200"/>
          </a:xfrm>
        </p:spPr>
        <p:txBody>
          <a:bodyPr/>
          <a:lstStyle>
            <a:lvl1pPr>
              <a:defRPr/>
            </a:lvl1pPr>
          </a:lstStyle>
          <a:p>
            <a:r>
              <a:rPr lang="fr-FR"/>
              <a:t>Page </a:t>
            </a:r>
            <a:fld id="{7AB288D3-E956-4C4B-94D8-CD505A9A8DBB}" type="slidenum">
              <a:rPr lang="fr-FR"/>
              <a:pPr/>
              <a:t>‹N°›</a:t>
            </a:fld>
            <a:endParaRPr lang="fr-FR"/>
          </a:p>
        </p:txBody>
      </p:sp>
    </p:spTree>
    <p:extLst>
      <p:ext uri="{BB962C8B-B14F-4D97-AF65-F5344CB8AC3E}">
        <p14:creationId xmlns:p14="http://schemas.microsoft.com/office/powerpoint/2010/main" val="331171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numéro de diapositive 3"/>
          <p:cNvSpPr>
            <a:spLocks noGrp="1"/>
          </p:cNvSpPr>
          <p:nvPr>
            <p:ph type="sldNum" sz="quarter" idx="10"/>
          </p:nvPr>
        </p:nvSpPr>
        <p:spPr/>
        <p:txBody>
          <a:bodyPr/>
          <a:lstStyle>
            <a:lvl1pPr>
              <a:defRPr/>
            </a:lvl1pPr>
          </a:lstStyle>
          <a:p>
            <a:r>
              <a:rPr lang="fr-FR" dirty="0" smtClean="0"/>
              <a:t>Page </a:t>
            </a:r>
            <a:fld id="{FB073EA7-5611-41C4-A7B2-08516BE5D33C}" type="slidenum">
              <a:rPr lang="fr-FR" smtClean="0"/>
              <a:pPr/>
              <a:t>‹N°›</a:t>
            </a:fld>
            <a:endParaRPr lang="fr-FR" dirty="0"/>
          </a:p>
        </p:txBody>
      </p:sp>
    </p:spTree>
    <p:extLst>
      <p:ext uri="{BB962C8B-B14F-4D97-AF65-F5344CB8AC3E}">
        <p14:creationId xmlns:p14="http://schemas.microsoft.com/office/powerpoint/2010/main" val="72901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r>
              <a:rPr lang="fr-FR"/>
              <a:t>Page </a:t>
            </a:r>
            <a:fld id="{6CD017B4-0D5C-4DF0-A2B0-3B4CD981244F}" type="slidenum">
              <a:rPr lang="fr-FR"/>
              <a:pPr/>
              <a:t>‹N°›</a:t>
            </a:fld>
            <a:endParaRPr lang="fr-FR"/>
          </a:p>
        </p:txBody>
      </p:sp>
    </p:spTree>
    <p:extLst>
      <p:ext uri="{BB962C8B-B14F-4D97-AF65-F5344CB8AC3E}">
        <p14:creationId xmlns:p14="http://schemas.microsoft.com/office/powerpoint/2010/main" val="308916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90600" y="838200"/>
            <a:ext cx="3848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91100" y="838200"/>
            <a:ext cx="3848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p:txBody>
          <a:bodyPr/>
          <a:lstStyle>
            <a:lvl1pPr>
              <a:defRPr/>
            </a:lvl1pPr>
          </a:lstStyle>
          <a:p>
            <a:r>
              <a:rPr lang="fr-FR"/>
              <a:t>Page </a:t>
            </a:r>
            <a:fld id="{5DA13F18-93F3-48E2-9DB5-DEC86A896048}" type="slidenum">
              <a:rPr lang="fr-FR"/>
              <a:pPr/>
              <a:t>‹N°›</a:t>
            </a:fld>
            <a:endParaRPr lang="fr-FR"/>
          </a:p>
        </p:txBody>
      </p:sp>
    </p:spTree>
    <p:extLst>
      <p:ext uri="{BB962C8B-B14F-4D97-AF65-F5344CB8AC3E}">
        <p14:creationId xmlns:p14="http://schemas.microsoft.com/office/powerpoint/2010/main" val="287689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0"/>
          </p:nvPr>
        </p:nvSpPr>
        <p:spPr/>
        <p:txBody>
          <a:bodyPr/>
          <a:lstStyle>
            <a:lvl1pPr>
              <a:defRPr/>
            </a:lvl1pPr>
          </a:lstStyle>
          <a:p>
            <a:r>
              <a:rPr lang="fr-FR"/>
              <a:t>Page </a:t>
            </a:r>
            <a:fld id="{2E606F92-5750-4A27-A3AE-4752FEA0F33E}" type="slidenum">
              <a:rPr lang="fr-FR"/>
              <a:pPr/>
              <a:t>‹N°›</a:t>
            </a:fld>
            <a:endParaRPr lang="fr-FR"/>
          </a:p>
        </p:txBody>
      </p:sp>
    </p:spTree>
    <p:extLst>
      <p:ext uri="{BB962C8B-B14F-4D97-AF65-F5344CB8AC3E}">
        <p14:creationId xmlns:p14="http://schemas.microsoft.com/office/powerpoint/2010/main" val="267694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lvl1pPr>
              <a:defRPr/>
            </a:lvl1pPr>
          </a:lstStyle>
          <a:p>
            <a:r>
              <a:rPr lang="fr-FR"/>
              <a:t>Page </a:t>
            </a:r>
            <a:fld id="{D4351CF3-E3B8-4FB7-A3A4-5AAC7AB453EC}" type="slidenum">
              <a:rPr lang="fr-FR"/>
              <a:pPr/>
              <a:t>‹N°›</a:t>
            </a:fld>
            <a:endParaRPr lang="fr-FR"/>
          </a:p>
        </p:txBody>
      </p:sp>
    </p:spTree>
    <p:extLst>
      <p:ext uri="{BB962C8B-B14F-4D97-AF65-F5344CB8AC3E}">
        <p14:creationId xmlns:p14="http://schemas.microsoft.com/office/powerpoint/2010/main" val="136148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r>
              <a:rPr lang="fr-FR"/>
              <a:t>Page </a:t>
            </a:r>
            <a:fld id="{4DB1A583-758D-4F20-BD01-FB92202FDEE6}" type="slidenum">
              <a:rPr lang="fr-FR"/>
              <a:pPr/>
              <a:t>‹N°›</a:t>
            </a:fld>
            <a:endParaRPr lang="fr-FR"/>
          </a:p>
        </p:txBody>
      </p:sp>
    </p:spTree>
    <p:extLst>
      <p:ext uri="{BB962C8B-B14F-4D97-AF65-F5344CB8AC3E}">
        <p14:creationId xmlns:p14="http://schemas.microsoft.com/office/powerpoint/2010/main" val="326118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r>
              <a:rPr lang="fr-FR"/>
              <a:t>Page </a:t>
            </a:r>
            <a:fld id="{3E76DDD6-1B85-46C8-B03F-E276FBCABE0E}" type="slidenum">
              <a:rPr lang="fr-FR"/>
              <a:pPr/>
              <a:t>‹N°›</a:t>
            </a:fld>
            <a:endParaRPr lang="fr-FR"/>
          </a:p>
        </p:txBody>
      </p:sp>
    </p:spTree>
    <p:extLst>
      <p:ext uri="{BB962C8B-B14F-4D97-AF65-F5344CB8AC3E}">
        <p14:creationId xmlns:p14="http://schemas.microsoft.com/office/powerpoint/2010/main" val="282539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r>
              <a:rPr lang="fr-FR"/>
              <a:t>Page </a:t>
            </a:r>
            <a:fld id="{4C97316A-8F08-4F43-ADAE-59EC97E75F0B}" type="slidenum">
              <a:rPr lang="fr-FR"/>
              <a:pPr/>
              <a:t>‹N°›</a:t>
            </a:fld>
            <a:endParaRPr lang="fr-FR"/>
          </a:p>
        </p:txBody>
      </p:sp>
    </p:spTree>
    <p:extLst>
      <p:ext uri="{BB962C8B-B14F-4D97-AF65-F5344CB8AC3E}">
        <p14:creationId xmlns:p14="http://schemas.microsoft.com/office/powerpoint/2010/main" val="84855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7000"/>
            <a:lum/>
          </a:blip>
          <a:srcRect/>
          <a:stretch>
            <a:fillRect l="-7000" r="-7000"/>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990600" y="76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30723" name="Rectangle 3"/>
          <p:cNvSpPr>
            <a:spLocks noGrp="1" noChangeArrowheads="1"/>
          </p:cNvSpPr>
          <p:nvPr>
            <p:ph type="body" idx="1"/>
          </p:nvPr>
        </p:nvSpPr>
        <p:spPr bwMode="auto">
          <a:xfrm>
            <a:off x="990600" y="838200"/>
            <a:ext cx="7848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725" name="Line 5"/>
          <p:cNvSpPr>
            <a:spLocks noChangeShapeType="1"/>
          </p:cNvSpPr>
          <p:nvPr/>
        </p:nvSpPr>
        <p:spPr bwMode="auto">
          <a:xfrm>
            <a:off x="1066800" y="609600"/>
            <a:ext cx="8077200" cy="0"/>
          </a:xfrm>
          <a:prstGeom prst="line">
            <a:avLst/>
          </a:prstGeom>
          <a:noFill/>
          <a:ln w="539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726"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a:solidFill>
                  <a:schemeClr val="tx1"/>
                </a:solidFill>
              </a:defRPr>
            </a:lvl1pPr>
          </a:lstStyle>
          <a:p>
            <a:r>
              <a:rPr lang="fr-FR" dirty="0"/>
              <a:t>Page </a:t>
            </a:r>
            <a:fld id="{1529046C-7393-4D3E-8CF2-C2FACC0ACE3E}" type="slidenum">
              <a:rPr lang="fr-FR"/>
              <a:pPr/>
              <a:t>‹N°›</a:t>
            </a:fld>
            <a:endParaRPr lang="fr-FR" dirty="0"/>
          </a:p>
        </p:txBody>
      </p:sp>
      <p:pic>
        <p:nvPicPr>
          <p:cNvPr id="30727"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52400"/>
            <a:ext cx="755650" cy="11985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eaLnBrk="1" fontAlgn="base" hangingPunct="1">
        <a:spcBef>
          <a:spcPct val="0"/>
        </a:spcBef>
        <a:spcAft>
          <a:spcPct val="0"/>
        </a:spcAft>
        <a:defRPr sz="2000" b="1">
          <a:solidFill>
            <a:srgbClr val="000099"/>
          </a:solidFill>
          <a:latin typeface="+mj-lt"/>
          <a:ea typeface="+mj-ea"/>
          <a:cs typeface="+mj-cs"/>
        </a:defRPr>
      </a:lvl1pPr>
      <a:lvl2pPr algn="l" rtl="0" eaLnBrk="1" fontAlgn="base" hangingPunct="1">
        <a:spcBef>
          <a:spcPct val="0"/>
        </a:spcBef>
        <a:spcAft>
          <a:spcPct val="0"/>
        </a:spcAft>
        <a:defRPr sz="2000" b="1">
          <a:solidFill>
            <a:srgbClr val="000099"/>
          </a:solidFill>
          <a:latin typeface="Arial" charset="0"/>
        </a:defRPr>
      </a:lvl2pPr>
      <a:lvl3pPr algn="l" rtl="0" eaLnBrk="1" fontAlgn="base" hangingPunct="1">
        <a:spcBef>
          <a:spcPct val="0"/>
        </a:spcBef>
        <a:spcAft>
          <a:spcPct val="0"/>
        </a:spcAft>
        <a:defRPr sz="2000" b="1">
          <a:solidFill>
            <a:srgbClr val="000099"/>
          </a:solidFill>
          <a:latin typeface="Arial" charset="0"/>
        </a:defRPr>
      </a:lvl3pPr>
      <a:lvl4pPr algn="l" rtl="0" eaLnBrk="1" fontAlgn="base" hangingPunct="1">
        <a:spcBef>
          <a:spcPct val="0"/>
        </a:spcBef>
        <a:spcAft>
          <a:spcPct val="0"/>
        </a:spcAft>
        <a:defRPr sz="2000" b="1">
          <a:solidFill>
            <a:srgbClr val="000099"/>
          </a:solidFill>
          <a:latin typeface="Arial" charset="0"/>
        </a:defRPr>
      </a:lvl4pPr>
      <a:lvl5pPr algn="l" rtl="0" eaLnBrk="1" fontAlgn="base" hangingPunct="1">
        <a:spcBef>
          <a:spcPct val="0"/>
        </a:spcBef>
        <a:spcAft>
          <a:spcPct val="0"/>
        </a:spcAft>
        <a:defRPr sz="2000" b="1">
          <a:solidFill>
            <a:srgbClr val="000099"/>
          </a:solidFill>
          <a:latin typeface="Arial" charset="0"/>
        </a:defRPr>
      </a:lvl5pPr>
      <a:lvl6pPr marL="457200" algn="l" rtl="0" eaLnBrk="1" fontAlgn="base" hangingPunct="1">
        <a:spcBef>
          <a:spcPct val="0"/>
        </a:spcBef>
        <a:spcAft>
          <a:spcPct val="0"/>
        </a:spcAft>
        <a:defRPr sz="2000" b="1">
          <a:solidFill>
            <a:srgbClr val="000099"/>
          </a:solidFill>
          <a:latin typeface="Arial" charset="0"/>
        </a:defRPr>
      </a:lvl6pPr>
      <a:lvl7pPr marL="914400" algn="l" rtl="0" eaLnBrk="1" fontAlgn="base" hangingPunct="1">
        <a:spcBef>
          <a:spcPct val="0"/>
        </a:spcBef>
        <a:spcAft>
          <a:spcPct val="0"/>
        </a:spcAft>
        <a:defRPr sz="2000" b="1">
          <a:solidFill>
            <a:srgbClr val="000099"/>
          </a:solidFill>
          <a:latin typeface="Arial" charset="0"/>
        </a:defRPr>
      </a:lvl7pPr>
      <a:lvl8pPr marL="1371600" algn="l" rtl="0" eaLnBrk="1" fontAlgn="base" hangingPunct="1">
        <a:spcBef>
          <a:spcPct val="0"/>
        </a:spcBef>
        <a:spcAft>
          <a:spcPct val="0"/>
        </a:spcAft>
        <a:defRPr sz="2000" b="1">
          <a:solidFill>
            <a:srgbClr val="000099"/>
          </a:solidFill>
          <a:latin typeface="Arial" charset="0"/>
        </a:defRPr>
      </a:lvl8pPr>
      <a:lvl9pPr marL="1828800" algn="l" rtl="0" eaLnBrk="1" fontAlgn="base" hangingPunct="1">
        <a:spcBef>
          <a:spcPct val="0"/>
        </a:spcBef>
        <a:spcAft>
          <a:spcPct val="0"/>
        </a:spcAft>
        <a:defRPr sz="2000" b="1">
          <a:solidFill>
            <a:srgbClr val="000099"/>
          </a:solidFill>
          <a:latin typeface="Arial" charset="0"/>
        </a:defRPr>
      </a:lvl9pPr>
    </p:titleStyle>
    <p:bodyStyle>
      <a:lvl1pPr marL="342900" indent="-342900" algn="l" rtl="0" eaLnBrk="1" fontAlgn="base" hangingPunct="1">
        <a:spcBef>
          <a:spcPct val="20000"/>
        </a:spcBef>
        <a:spcAft>
          <a:spcPct val="0"/>
        </a:spcAft>
        <a:buClr>
          <a:srgbClr val="FF9900"/>
        </a:buClr>
        <a:buChar char="•"/>
        <a:defRPr sz="2200">
          <a:solidFill>
            <a:srgbClr val="000099"/>
          </a:solidFill>
          <a:latin typeface="+mn-lt"/>
          <a:ea typeface="+mn-ea"/>
          <a:cs typeface="+mn-cs"/>
        </a:defRPr>
      </a:lvl1pPr>
      <a:lvl2pPr marL="742950" indent="-285750" algn="l" rtl="0" eaLnBrk="1" fontAlgn="base" hangingPunct="1">
        <a:spcBef>
          <a:spcPct val="20000"/>
        </a:spcBef>
        <a:spcAft>
          <a:spcPct val="0"/>
        </a:spcAft>
        <a:buClr>
          <a:srgbClr val="FF9900"/>
        </a:buClr>
        <a:buChar char="–"/>
        <a:defRPr sz="2000">
          <a:solidFill>
            <a:srgbClr val="000099"/>
          </a:solidFill>
          <a:latin typeface="+mn-lt"/>
        </a:defRPr>
      </a:lvl2pPr>
      <a:lvl3pPr marL="1143000" indent="-228600" algn="l" rtl="0" eaLnBrk="1" fontAlgn="base" hangingPunct="1">
        <a:spcBef>
          <a:spcPct val="20000"/>
        </a:spcBef>
        <a:spcAft>
          <a:spcPct val="0"/>
        </a:spcAft>
        <a:buClr>
          <a:srgbClr val="FF9900"/>
        </a:buClr>
        <a:buChar char="•"/>
        <a:defRPr>
          <a:solidFill>
            <a:srgbClr val="000099"/>
          </a:solidFill>
          <a:latin typeface="+mn-lt"/>
        </a:defRPr>
      </a:lvl3pPr>
      <a:lvl4pPr marL="1562100" indent="-228600" algn="l" rtl="0" eaLnBrk="1" fontAlgn="base" hangingPunct="1">
        <a:spcBef>
          <a:spcPct val="20000"/>
        </a:spcBef>
        <a:spcAft>
          <a:spcPct val="0"/>
        </a:spcAft>
        <a:buClr>
          <a:srgbClr val="FF9900"/>
        </a:buClr>
        <a:buChar char="–"/>
        <a:defRPr>
          <a:solidFill>
            <a:srgbClr val="000099"/>
          </a:solidFill>
          <a:latin typeface="+mn-lt"/>
        </a:defRPr>
      </a:lvl4pPr>
      <a:lvl5pPr marL="1981200" indent="-228600" algn="l" rtl="0" eaLnBrk="1" fontAlgn="base" hangingPunct="1">
        <a:spcBef>
          <a:spcPct val="20000"/>
        </a:spcBef>
        <a:spcAft>
          <a:spcPct val="0"/>
        </a:spcAft>
        <a:buClr>
          <a:srgbClr val="FF9900"/>
        </a:buClr>
        <a:buChar char="»"/>
        <a:defRPr>
          <a:solidFill>
            <a:srgbClr val="000099"/>
          </a:solidFill>
          <a:latin typeface="+mn-lt"/>
        </a:defRPr>
      </a:lvl5pPr>
      <a:lvl6pPr marL="2438400" indent="-228600" algn="l" rtl="0" eaLnBrk="1" fontAlgn="base" hangingPunct="1">
        <a:spcBef>
          <a:spcPct val="20000"/>
        </a:spcBef>
        <a:spcAft>
          <a:spcPct val="0"/>
        </a:spcAft>
        <a:buClr>
          <a:srgbClr val="FF9900"/>
        </a:buClr>
        <a:buChar char="»"/>
        <a:defRPr>
          <a:solidFill>
            <a:srgbClr val="000099"/>
          </a:solidFill>
          <a:latin typeface="+mn-lt"/>
        </a:defRPr>
      </a:lvl6pPr>
      <a:lvl7pPr marL="2895600" indent="-228600" algn="l" rtl="0" eaLnBrk="1" fontAlgn="base" hangingPunct="1">
        <a:spcBef>
          <a:spcPct val="20000"/>
        </a:spcBef>
        <a:spcAft>
          <a:spcPct val="0"/>
        </a:spcAft>
        <a:buClr>
          <a:srgbClr val="FF9900"/>
        </a:buClr>
        <a:buChar char="»"/>
        <a:defRPr>
          <a:solidFill>
            <a:srgbClr val="000099"/>
          </a:solidFill>
          <a:latin typeface="+mn-lt"/>
        </a:defRPr>
      </a:lvl7pPr>
      <a:lvl8pPr marL="3352800" indent="-228600" algn="l" rtl="0" eaLnBrk="1" fontAlgn="base" hangingPunct="1">
        <a:spcBef>
          <a:spcPct val="20000"/>
        </a:spcBef>
        <a:spcAft>
          <a:spcPct val="0"/>
        </a:spcAft>
        <a:buClr>
          <a:srgbClr val="FF9900"/>
        </a:buClr>
        <a:buChar char="»"/>
        <a:defRPr>
          <a:solidFill>
            <a:srgbClr val="000099"/>
          </a:solidFill>
          <a:latin typeface="+mn-lt"/>
        </a:defRPr>
      </a:lvl8pPr>
      <a:lvl9pPr marL="3810000" indent="-228600" algn="l" rtl="0" eaLnBrk="1" fontAlgn="base" hangingPunct="1">
        <a:spcBef>
          <a:spcPct val="20000"/>
        </a:spcBef>
        <a:spcAft>
          <a:spcPct val="0"/>
        </a:spcAft>
        <a:buClr>
          <a:srgbClr val="FF9900"/>
        </a:buClr>
        <a:buChar char="»"/>
        <a:defRPr>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3" name="Text Box 7"/>
          <p:cNvSpPr txBox="1">
            <a:spLocks noChangeArrowheads="1"/>
          </p:cNvSpPr>
          <p:nvPr/>
        </p:nvSpPr>
        <p:spPr bwMode="auto">
          <a:xfrm>
            <a:off x="395536" y="2060848"/>
            <a:ext cx="8280920" cy="1754326"/>
          </a:xfrm>
          <a:prstGeom prst="rect">
            <a:avLst/>
          </a:prstGeom>
          <a:noFill/>
          <a:ln>
            <a:headEnd/>
            <a:tailEnd/>
          </a:ln>
        </p:spPr>
        <p:style>
          <a:lnRef idx="1">
            <a:schemeClr val="accent3"/>
          </a:lnRef>
          <a:fillRef idx="3">
            <a:schemeClr val="accent3"/>
          </a:fillRef>
          <a:effectRef idx="2">
            <a:schemeClr val="accent3"/>
          </a:effectRef>
          <a:fontRef idx="minor">
            <a:schemeClr val="lt1"/>
          </a:fontRef>
        </p:style>
        <p:txBody>
          <a:bodyPr wrap="square" lIns="0" rIns="0">
            <a:spAutoFit/>
          </a:bodyPr>
          <a:lstStyle>
            <a:lvl1pPr>
              <a:defRPr sz="2400" baseline="-25000">
                <a:solidFill>
                  <a:schemeClr val="tx1"/>
                </a:solidFill>
                <a:latin typeface="Times" charset="0"/>
                <a:ea typeface="ヒラギノ角ゴ Pro W3" charset="-128"/>
              </a:defRPr>
            </a:lvl1pPr>
            <a:lvl2pPr marL="37931725" indent="-37474525">
              <a:defRPr sz="2400" baseline="-25000">
                <a:solidFill>
                  <a:schemeClr val="tx1"/>
                </a:solidFill>
                <a:latin typeface="Times" charset="0"/>
                <a:ea typeface="ヒラギノ角ゴ Pro W3" charset="-128"/>
              </a:defRPr>
            </a:lvl2pPr>
            <a:lvl3pPr>
              <a:defRPr sz="2400" baseline="-25000">
                <a:solidFill>
                  <a:schemeClr val="tx1"/>
                </a:solidFill>
                <a:latin typeface="Times" charset="0"/>
                <a:ea typeface="ヒラギノ角ゴ Pro W3" charset="-128"/>
              </a:defRPr>
            </a:lvl3pPr>
            <a:lvl4pPr>
              <a:defRPr sz="2400" baseline="-25000">
                <a:solidFill>
                  <a:schemeClr val="tx1"/>
                </a:solidFill>
                <a:latin typeface="Times" charset="0"/>
                <a:ea typeface="ヒラギノ角ゴ Pro W3" charset="-128"/>
              </a:defRPr>
            </a:lvl4pPr>
            <a:lvl5pPr>
              <a:defRPr sz="2400" baseline="-25000">
                <a:solidFill>
                  <a:schemeClr val="tx1"/>
                </a:solidFill>
                <a:latin typeface="Times" charset="0"/>
                <a:ea typeface="ヒラギノ角ゴ Pro W3" charset="-128"/>
              </a:defRPr>
            </a:lvl5pPr>
            <a:lvl6pPr marL="457200" eaLnBrk="0" fontAlgn="base" hangingPunct="0">
              <a:spcBef>
                <a:spcPct val="0"/>
              </a:spcBef>
              <a:spcAft>
                <a:spcPct val="0"/>
              </a:spcAft>
              <a:defRPr sz="2400" baseline="-25000">
                <a:solidFill>
                  <a:schemeClr val="tx1"/>
                </a:solidFill>
                <a:latin typeface="Times" charset="0"/>
                <a:ea typeface="ヒラギノ角ゴ Pro W3" charset="-128"/>
              </a:defRPr>
            </a:lvl6pPr>
            <a:lvl7pPr marL="914400" eaLnBrk="0" fontAlgn="base" hangingPunct="0">
              <a:spcBef>
                <a:spcPct val="0"/>
              </a:spcBef>
              <a:spcAft>
                <a:spcPct val="0"/>
              </a:spcAft>
              <a:defRPr sz="2400" baseline="-25000">
                <a:solidFill>
                  <a:schemeClr val="tx1"/>
                </a:solidFill>
                <a:latin typeface="Times" charset="0"/>
                <a:ea typeface="ヒラギノ角ゴ Pro W3" charset="-128"/>
              </a:defRPr>
            </a:lvl7pPr>
            <a:lvl8pPr marL="1371600" eaLnBrk="0" fontAlgn="base" hangingPunct="0">
              <a:spcBef>
                <a:spcPct val="0"/>
              </a:spcBef>
              <a:spcAft>
                <a:spcPct val="0"/>
              </a:spcAft>
              <a:defRPr sz="2400" baseline="-25000">
                <a:solidFill>
                  <a:schemeClr val="tx1"/>
                </a:solidFill>
                <a:latin typeface="Times" charset="0"/>
                <a:ea typeface="ヒラギノ角ゴ Pro W3" charset="-128"/>
              </a:defRPr>
            </a:lvl8pPr>
            <a:lvl9pPr marL="1828800" eaLnBrk="0" fontAlgn="base" hangingPunct="0">
              <a:spcBef>
                <a:spcPct val="0"/>
              </a:spcBef>
              <a:spcAft>
                <a:spcPct val="0"/>
              </a:spcAft>
              <a:defRPr sz="2400" baseline="-25000">
                <a:solidFill>
                  <a:schemeClr val="tx1"/>
                </a:solidFill>
                <a:latin typeface="Times" charset="0"/>
                <a:ea typeface="ヒラギノ角ゴ Pro W3" charset="-128"/>
              </a:defRPr>
            </a:lvl9pPr>
          </a:lstStyle>
          <a:p>
            <a:pPr algn="ctr">
              <a:lnSpc>
                <a:spcPct val="90000"/>
              </a:lnSpc>
              <a:spcAft>
                <a:spcPts val="1800"/>
              </a:spcAft>
              <a:buNone/>
            </a:pPr>
            <a:r>
              <a:rPr lang="fr-FR" sz="4000" baseline="0" dirty="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Présentation de la politique </a:t>
            </a:r>
            <a:r>
              <a:rPr lang="fr-FR" sz="4000" baseline="0" dirty="0" smtClean="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et </a:t>
            </a:r>
            <a:r>
              <a:rPr lang="fr-FR" sz="4000" baseline="0" dirty="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des conventions </a:t>
            </a:r>
            <a:br>
              <a:rPr lang="fr-FR" sz="4000" baseline="0" dirty="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r-FR" sz="4000" baseline="0" dirty="0" smtClean="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fr-FR" sz="4000" baseline="0" dirty="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4000" baseline="0" dirty="0" smtClean="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espace </a:t>
            </a:r>
            <a:r>
              <a:rPr lang="fr-FR" sz="4000" baseline="0" dirty="0" err="1" smtClean="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valléen</a:t>
            </a:r>
            <a:r>
              <a:rPr lang="fr-FR" sz="4000" baseline="0" dirty="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sz="4000" baseline="0" dirty="0" smtClean="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fr-FR" sz="4000" dirty="0">
              <a:solidFill>
                <a:srgbClr val="33339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3228" name="Rectangle 12"/>
          <p:cNvSpPr>
            <a:spLocks noChangeArrowheads="1"/>
          </p:cNvSpPr>
          <p:nvPr/>
        </p:nvSpPr>
        <p:spPr bwMode="auto">
          <a:xfrm>
            <a:off x="2843808" y="5301208"/>
            <a:ext cx="3528392" cy="353943"/>
          </a:xfrm>
          <a:prstGeom prst="rect">
            <a:avLst/>
          </a:prstGeom>
          <a:noFill/>
          <a:ln w="9525">
            <a:noFill/>
            <a:miter lim="800000"/>
            <a:headEnd/>
            <a:tailEnd/>
          </a:ln>
          <a:effectLst>
            <a:outerShdw blurRad="63500" dist="81320" dir="3080412" algn="ctr" rotWithShape="0">
              <a:srgbClr val="726A5B">
                <a:alpha val="74998"/>
              </a:srgbClr>
            </a:outerShdw>
          </a:effectLst>
        </p:spPr>
        <p:txBody>
          <a:bodyPr wrap="square" lIns="0">
            <a:spAutoFit/>
          </a:bodyPr>
          <a:lstStyle/>
          <a:p>
            <a:pPr algn="l">
              <a:lnSpc>
                <a:spcPct val="85000"/>
              </a:lnSpc>
              <a:spcAft>
                <a:spcPts val="600"/>
              </a:spcAft>
              <a:buNone/>
            </a:pPr>
            <a:r>
              <a:rPr lang="fr-FR" sz="2000" baseline="0" dirty="0" smtClean="0">
                <a:solidFill>
                  <a:srgbClr val="333399"/>
                </a:solidFill>
                <a:latin typeface="Arial" charset="0"/>
                <a:cs typeface="Arial" charset="0"/>
              </a:rPr>
              <a:t>Le 3 avril 2015 à Ancelle (05)</a:t>
            </a:r>
            <a:endParaRPr lang="fr-FR" sz="2000" baseline="0" dirty="0">
              <a:solidFill>
                <a:srgbClr val="333399"/>
              </a:solidFill>
              <a:latin typeface="Arial" charset="0"/>
              <a:cs typeface="Arial" charset="0"/>
            </a:endParaRPr>
          </a:p>
        </p:txBody>
      </p:sp>
    </p:spTree>
    <p:extLst>
      <p:ext uri="{BB962C8B-B14F-4D97-AF65-F5344CB8AC3E}">
        <p14:creationId xmlns:p14="http://schemas.microsoft.com/office/powerpoint/2010/main" val="404319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043608" y="-2429"/>
            <a:ext cx="7981330" cy="623117"/>
          </a:xfrm>
        </p:spPr>
        <p:txBody>
          <a:bodyPr/>
          <a:lstStyle/>
          <a:p>
            <a:r>
              <a:rPr lang="fr-FR" altLang="fr-FR" sz="2400" dirty="0" smtClean="0">
                <a:solidFill>
                  <a:schemeClr val="tx1">
                    <a:lumMod val="65000"/>
                    <a:lumOff val="35000"/>
                  </a:schemeClr>
                </a:solidFill>
              </a:rPr>
              <a:t>Le cadre de la politique régionale de la Montagne</a:t>
            </a:r>
            <a:endParaRPr lang="en-GB" altLang="fr-FR" sz="2400" dirty="0" smtClean="0">
              <a:solidFill>
                <a:schemeClr val="tx1">
                  <a:lumMod val="65000"/>
                  <a:lumOff val="35000"/>
                </a:schemeClr>
              </a:solidFill>
            </a:endParaRPr>
          </a:p>
        </p:txBody>
      </p:sp>
      <p:sp>
        <p:nvSpPr>
          <p:cNvPr id="6147" name="Espace réservé du numéro de diapositive 3"/>
          <p:cNvSpPr>
            <a:spLocks noGrp="1"/>
          </p:cNvSpPr>
          <p:nvPr>
            <p:ph type="sldNum" sz="quarter" idx="4294967295"/>
          </p:nvPr>
        </p:nvSpPr>
        <p:spPr>
          <a:xfrm>
            <a:off x="6553200" y="6356350"/>
            <a:ext cx="2133600" cy="365125"/>
          </a:xfrm>
          <a:prstGeom prst="rect">
            <a:avLst/>
          </a:prstGeom>
          <a:noFill/>
        </p:spPr>
        <p:txBody>
          <a:bodyPr/>
          <a:lstStyle>
            <a:lvl1pPr eaLnBrk="0" hangingPunct="0">
              <a:spcBef>
                <a:spcPct val="20000"/>
              </a:spcBef>
              <a:defRPr sz="2600" b="1">
                <a:solidFill>
                  <a:schemeClr val="tx2"/>
                </a:solidFill>
                <a:latin typeface="Decker" pitchFamily="34" charset="0"/>
              </a:defRPr>
            </a:lvl1pPr>
            <a:lvl2pPr marL="742950" indent="-285750" eaLnBrk="0" hangingPunct="0">
              <a:spcBef>
                <a:spcPct val="20000"/>
              </a:spcBef>
              <a:defRPr sz="2200" b="1">
                <a:solidFill>
                  <a:schemeClr val="accent1"/>
                </a:solidFill>
                <a:latin typeface="Decker" pitchFamily="34" charset="0"/>
              </a:defRPr>
            </a:lvl2pPr>
            <a:lvl3pPr marL="1143000" indent="-228600" eaLnBrk="0" hangingPunct="0">
              <a:spcBef>
                <a:spcPct val="20000"/>
              </a:spcBef>
              <a:defRPr sz="2000">
                <a:solidFill>
                  <a:schemeClr val="tx1"/>
                </a:solidFill>
                <a:latin typeface="Trebuchet MS" pitchFamily="34" charset="0"/>
              </a:defRPr>
            </a:lvl3pPr>
            <a:lvl4pPr marL="1600200" indent="-228600" eaLnBrk="0" hangingPunct="0">
              <a:spcBef>
                <a:spcPct val="20000"/>
              </a:spcBef>
              <a:defRPr>
                <a:solidFill>
                  <a:schemeClr val="tx1"/>
                </a:solidFill>
                <a:latin typeface="Trebuchet MS" pitchFamily="34" charset="0"/>
              </a:defRPr>
            </a:lvl4pPr>
            <a:lvl5pPr marL="2057400" indent="-228600" eaLnBrk="0" hangingPunct="0">
              <a:spcBef>
                <a:spcPct val="20000"/>
              </a:spcBef>
              <a:defRPr sz="1600">
                <a:solidFill>
                  <a:schemeClr val="tx1"/>
                </a:solidFill>
                <a:latin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defRPr>
            </a:lvl9pPr>
          </a:lstStyle>
          <a:p>
            <a:pPr>
              <a:spcBef>
                <a:spcPct val="0"/>
              </a:spcBef>
            </a:pPr>
            <a:endParaRPr lang="en-US" altLang="fr-FR" sz="1800" smtClean="0">
              <a:solidFill>
                <a:srgbClr val="FFFFFF"/>
              </a:solidFill>
              <a:latin typeface="Trebuchet MS" pitchFamily="34" charset="0"/>
            </a:endParaRPr>
          </a:p>
          <a:p>
            <a:pPr>
              <a:spcBef>
                <a:spcPct val="0"/>
              </a:spcBef>
            </a:pPr>
            <a:fld id="{B1588178-35F1-4CA8-99A8-A9A871ADFB07}" type="slidenum">
              <a:rPr lang="en-US" altLang="fr-FR" sz="1800" smtClean="0">
                <a:solidFill>
                  <a:srgbClr val="FFFFFF"/>
                </a:solidFill>
                <a:latin typeface="Trebuchet MS" pitchFamily="34" charset="0"/>
              </a:rPr>
              <a:pPr>
                <a:spcBef>
                  <a:spcPct val="0"/>
                </a:spcBef>
              </a:pPr>
              <a:t>10</a:t>
            </a:fld>
            <a:endParaRPr lang="en-US" altLang="fr-FR" sz="1800" smtClean="0">
              <a:solidFill>
                <a:srgbClr val="FFFFFF"/>
              </a:solidFill>
              <a:latin typeface="Trebuchet MS" pitchFamily="34" charset="0"/>
            </a:endParaRPr>
          </a:p>
        </p:txBody>
      </p:sp>
      <p:sp>
        <p:nvSpPr>
          <p:cNvPr id="5124" name="Rectangle à coins arrondis 4"/>
          <p:cNvSpPr>
            <a:spLocks noChangeArrowheads="1"/>
          </p:cNvSpPr>
          <p:nvPr/>
        </p:nvSpPr>
        <p:spPr bwMode="auto">
          <a:xfrm>
            <a:off x="477838" y="2479675"/>
            <a:ext cx="3168650" cy="1192213"/>
          </a:xfrm>
          <a:prstGeom prst="roundRect">
            <a:avLst>
              <a:gd name="adj" fmla="val 16667"/>
            </a:avLst>
          </a:prstGeom>
          <a:solidFill>
            <a:schemeClr val="tx2">
              <a:lumMod val="20000"/>
              <a:lumOff val="80000"/>
            </a:schemeClr>
          </a:solidFill>
          <a:ln>
            <a:solidFill>
              <a:schemeClr val="accent1"/>
            </a:solidFill>
          </a:ln>
          <a:effectLst>
            <a:outerShdw blurRad="50800" dist="38100" dir="2700000" algn="tl" rotWithShape="0">
              <a:schemeClr val="tx2">
                <a:lumMod val="75000"/>
                <a:alpha val="40000"/>
              </a:schemeClr>
            </a:outerShdw>
          </a:effectLst>
        </p:spPr>
        <p:txBody>
          <a:bodyPr anchor="ctr"/>
          <a:lstStyle>
            <a:lvl1pPr eaLnBrk="0" hangingPunct="0">
              <a:spcBef>
                <a:spcPct val="20000"/>
              </a:spcBef>
              <a:defRPr sz="2600" b="1">
                <a:solidFill>
                  <a:schemeClr val="tx2"/>
                </a:solidFill>
                <a:latin typeface="Decker" pitchFamily="34" charset="0"/>
              </a:defRPr>
            </a:lvl1pPr>
            <a:lvl2pPr marL="742950" indent="-285750" eaLnBrk="0" hangingPunct="0">
              <a:spcBef>
                <a:spcPct val="20000"/>
              </a:spcBef>
              <a:defRPr sz="2200" b="1">
                <a:solidFill>
                  <a:schemeClr val="accent1"/>
                </a:solidFill>
                <a:latin typeface="Decker" pitchFamily="34" charset="0"/>
              </a:defRPr>
            </a:lvl2pPr>
            <a:lvl3pPr marL="1143000" indent="-228600" eaLnBrk="0" hangingPunct="0">
              <a:spcBef>
                <a:spcPct val="20000"/>
              </a:spcBef>
              <a:defRPr sz="2000">
                <a:solidFill>
                  <a:schemeClr val="tx1"/>
                </a:solidFill>
                <a:latin typeface="Trebuchet MS" pitchFamily="34" charset="0"/>
              </a:defRPr>
            </a:lvl3pPr>
            <a:lvl4pPr marL="1600200" indent="-228600" eaLnBrk="0" hangingPunct="0">
              <a:spcBef>
                <a:spcPct val="20000"/>
              </a:spcBef>
              <a:defRPr>
                <a:solidFill>
                  <a:schemeClr val="tx1"/>
                </a:solidFill>
                <a:latin typeface="Trebuchet MS" pitchFamily="34" charset="0"/>
              </a:defRPr>
            </a:lvl4pPr>
            <a:lvl5pPr marL="2057400" indent="-228600" eaLnBrk="0" hangingPunct="0">
              <a:spcBef>
                <a:spcPct val="20000"/>
              </a:spcBef>
              <a:defRPr sz="1600">
                <a:solidFill>
                  <a:schemeClr val="tx1"/>
                </a:solidFill>
                <a:latin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defRPr>
            </a:lvl9pPr>
          </a:lstStyle>
          <a:p>
            <a:pPr algn="l" fontAlgn="auto">
              <a:lnSpc>
                <a:spcPct val="90000"/>
              </a:lnSpc>
              <a:spcAft>
                <a:spcPts val="0"/>
              </a:spcAft>
              <a:defRPr/>
            </a:pPr>
            <a:r>
              <a:rPr lang="fr-FR" altLang="fr-FR" sz="2000" baseline="0" dirty="0" smtClean="0">
                <a:solidFill>
                  <a:prstClr val="black"/>
                </a:solidFill>
                <a:latin typeface="Calibri" pitchFamily="34" charset="0"/>
                <a:ea typeface="+mn-ea"/>
                <a:cs typeface="Arial" pitchFamily="34" charset="0"/>
              </a:rPr>
              <a:t>Territoire avec CRET</a:t>
            </a:r>
            <a:br>
              <a:rPr lang="fr-FR" altLang="fr-FR" sz="2000" baseline="0" dirty="0" smtClean="0">
                <a:solidFill>
                  <a:prstClr val="black"/>
                </a:solidFill>
                <a:latin typeface="Calibri" pitchFamily="34" charset="0"/>
                <a:ea typeface="+mn-ea"/>
                <a:cs typeface="Arial" pitchFamily="34" charset="0"/>
              </a:rPr>
            </a:br>
            <a:r>
              <a:rPr lang="fr-FR" altLang="fr-FR" sz="2000" baseline="0" dirty="0" smtClean="0">
                <a:solidFill>
                  <a:prstClr val="black"/>
                </a:solidFill>
                <a:latin typeface="Calibri" pitchFamily="34" charset="0"/>
                <a:ea typeface="+mn-ea"/>
                <a:cs typeface="Arial" pitchFamily="34" charset="0"/>
              </a:rPr>
              <a:t>Contrat régional d’équilibre territorial</a:t>
            </a:r>
            <a:endParaRPr lang="en-GB" altLang="fr-FR" sz="2000" baseline="0" dirty="0" smtClean="0">
              <a:solidFill>
                <a:prstClr val="black"/>
              </a:solidFill>
              <a:latin typeface="Calibri" pitchFamily="34" charset="0"/>
              <a:ea typeface="+mn-ea"/>
              <a:cs typeface="Arial" pitchFamily="34" charset="0"/>
            </a:endParaRPr>
          </a:p>
        </p:txBody>
      </p:sp>
      <p:sp>
        <p:nvSpPr>
          <p:cNvPr id="5125" name="Espace réservé du contenu 5"/>
          <p:cNvSpPr>
            <a:spLocks noGrp="1"/>
          </p:cNvSpPr>
          <p:nvPr>
            <p:ph idx="1"/>
          </p:nvPr>
        </p:nvSpPr>
        <p:spPr>
          <a:xfrm>
            <a:off x="504825" y="3795713"/>
            <a:ext cx="3227388" cy="1076325"/>
          </a:xfrm>
          <a:prstGeom prst="roundRect">
            <a:avLst>
              <a:gd name="adj" fmla="val 16667"/>
            </a:avLst>
          </a:prstGeom>
          <a:solidFill>
            <a:schemeClr val="tx2">
              <a:lumMod val="40000"/>
              <a:lumOff val="60000"/>
            </a:schemeClr>
          </a:solidFill>
          <a:ln>
            <a:solidFill>
              <a:schemeClr val="accent1"/>
            </a:solidFill>
          </a:ln>
          <a:effectLst>
            <a:outerShdw blurRad="50800" dist="38100" dir="2700000" algn="tl" rotWithShape="0">
              <a:schemeClr val="tx2">
                <a:lumMod val="75000"/>
                <a:alpha val="40000"/>
              </a:schemeClr>
            </a:outerShdw>
          </a:effectLst>
        </p:spPr>
        <p:txBody>
          <a:bodyPr anchor="ctr"/>
          <a:lstStyle/>
          <a:p>
            <a:pPr marL="0" indent="0">
              <a:lnSpc>
                <a:spcPct val="90000"/>
              </a:lnSpc>
              <a:defRPr/>
            </a:pPr>
            <a:r>
              <a:rPr lang="fr-FR" altLang="fr-FR" sz="2000" dirty="0" err="1" smtClean="0">
                <a:solidFill>
                  <a:schemeClr val="tx1"/>
                </a:solidFill>
                <a:latin typeface="Calibri" pitchFamily="34" charset="0"/>
              </a:rPr>
              <a:t>PNR</a:t>
            </a:r>
            <a:endParaRPr lang="fr-FR" altLang="fr-FR" sz="2000" dirty="0" smtClean="0">
              <a:solidFill>
                <a:schemeClr val="tx1"/>
              </a:solidFill>
              <a:latin typeface="Calibri" pitchFamily="34" charset="0"/>
            </a:endParaRPr>
          </a:p>
          <a:p>
            <a:pPr marL="0" indent="0">
              <a:lnSpc>
                <a:spcPct val="90000"/>
              </a:lnSpc>
              <a:defRPr/>
            </a:pPr>
            <a:r>
              <a:rPr lang="fr-FR" altLang="fr-FR" sz="2000" dirty="0" smtClean="0">
                <a:solidFill>
                  <a:schemeClr val="tx1"/>
                </a:solidFill>
                <a:latin typeface="Calibri" pitchFamily="34" charset="0"/>
              </a:rPr>
              <a:t>Contrat d’objectif </a:t>
            </a:r>
            <a:endParaRPr lang="en-GB" altLang="fr-FR" sz="2000" dirty="0" smtClean="0">
              <a:solidFill>
                <a:schemeClr val="tx1"/>
              </a:solidFill>
              <a:latin typeface="Calibri" pitchFamily="34" charset="0"/>
            </a:endParaRPr>
          </a:p>
        </p:txBody>
      </p:sp>
      <p:sp>
        <p:nvSpPr>
          <p:cNvPr id="8" name="Espace réservé du contenu 5"/>
          <p:cNvSpPr txBox="1">
            <a:spLocks/>
          </p:cNvSpPr>
          <p:nvPr/>
        </p:nvSpPr>
        <p:spPr bwMode="auto">
          <a:xfrm>
            <a:off x="6372201" y="2615664"/>
            <a:ext cx="2314600" cy="2079625"/>
          </a:xfrm>
          <a:prstGeom prst="roundRect">
            <a:avLst/>
          </a:prstGeom>
          <a:noFill/>
          <a:ln w="38100">
            <a:solidFill>
              <a:schemeClr val="tx2"/>
            </a:solidFill>
            <a:miter lim="800000"/>
            <a:headEnd/>
            <a:tailEnd/>
          </a:ln>
          <a:effectLst>
            <a:outerShdw blurRad="50800" dist="38100" dir="2700000" algn="tl" rotWithShape="0">
              <a:schemeClr val="tx2">
                <a:lumMod val="75000"/>
                <a:alpha val="40000"/>
              </a:schemeClr>
            </a:outerShdw>
          </a:effectLst>
          <a:extLst/>
        </p:spPr>
        <p:txBody>
          <a:bodyPr anchor="ctr"/>
          <a:lstStyle>
            <a:lvl1pPr marL="342900" indent="-342900" algn="l" rtl="0" eaLnBrk="0" fontAlgn="base" hangingPunct="0">
              <a:spcBef>
                <a:spcPct val="20000"/>
              </a:spcBef>
              <a:spcAft>
                <a:spcPct val="0"/>
              </a:spcAft>
              <a:defRPr sz="2600" b="1">
                <a:solidFill>
                  <a:schemeClr val="tx2"/>
                </a:solidFill>
                <a:latin typeface="+mn-lt"/>
                <a:ea typeface="+mn-ea"/>
                <a:cs typeface="+mn-cs"/>
              </a:defRPr>
            </a:lvl1pPr>
            <a:lvl2pPr marL="180975" indent="-1588" algn="l" rtl="0" eaLnBrk="0" fontAlgn="base" hangingPunct="0">
              <a:spcBef>
                <a:spcPct val="20000"/>
              </a:spcBef>
              <a:spcAft>
                <a:spcPct val="0"/>
              </a:spcAft>
              <a:defRPr sz="2200" b="1">
                <a:solidFill>
                  <a:schemeClr val="accent1"/>
                </a:solidFill>
                <a:latin typeface="+mn-lt"/>
              </a:defRPr>
            </a:lvl2pPr>
            <a:lvl3pPr marL="1235075" indent="-228600" algn="l" rtl="0" eaLnBrk="0" fontAlgn="base" hangingPunct="0">
              <a:spcBef>
                <a:spcPct val="20000"/>
              </a:spcBef>
              <a:spcAft>
                <a:spcPct val="0"/>
              </a:spcAft>
              <a:defRPr sz="2000">
                <a:solidFill>
                  <a:schemeClr val="tx1"/>
                </a:solidFill>
                <a:latin typeface="Trebuchet MS" pitchFamily="34" charset="0"/>
              </a:defRPr>
            </a:lvl3pPr>
            <a:lvl4pPr marL="1643063" indent="-228600" algn="l" rtl="0" eaLnBrk="0" fontAlgn="base" hangingPunct="0">
              <a:spcBef>
                <a:spcPct val="20000"/>
              </a:spcBef>
              <a:spcAft>
                <a:spcPct val="0"/>
              </a:spcAft>
              <a:defRPr>
                <a:solidFill>
                  <a:schemeClr val="tx1"/>
                </a:solidFill>
                <a:latin typeface="Trebuchet MS" pitchFamily="34" charset="0"/>
              </a:defRPr>
            </a:lvl4pPr>
            <a:lvl5pPr marL="2057400" indent="-228600" algn="l" rtl="0" eaLnBrk="0" fontAlgn="base" hangingPunct="0">
              <a:spcBef>
                <a:spcPct val="20000"/>
              </a:spcBef>
              <a:spcAft>
                <a:spcPct val="0"/>
              </a:spcAft>
              <a:defRPr sz="1600">
                <a:solidFill>
                  <a:schemeClr val="tx1"/>
                </a:solidFill>
                <a:latin typeface="Trebuchet MS" pitchFamily="34" charset="0"/>
              </a:defRPr>
            </a:lvl5pPr>
            <a:lvl6pPr marL="2514600" indent="-228600" algn="l" rtl="0" eaLnBrk="0" fontAlgn="base" hangingPunct="0">
              <a:spcBef>
                <a:spcPct val="20000"/>
              </a:spcBef>
              <a:spcAft>
                <a:spcPct val="0"/>
              </a:spcAft>
              <a:defRPr sz="1600">
                <a:solidFill>
                  <a:schemeClr val="tx1"/>
                </a:solidFill>
                <a:latin typeface="Trebuchet MS" pitchFamily="34" charset="0"/>
              </a:defRPr>
            </a:lvl6pPr>
            <a:lvl7pPr marL="2971800" indent="-228600" algn="l" rtl="0" eaLnBrk="0" fontAlgn="base" hangingPunct="0">
              <a:spcBef>
                <a:spcPct val="20000"/>
              </a:spcBef>
              <a:spcAft>
                <a:spcPct val="0"/>
              </a:spcAft>
              <a:defRPr sz="1600">
                <a:solidFill>
                  <a:schemeClr val="tx1"/>
                </a:solidFill>
                <a:latin typeface="Trebuchet MS" pitchFamily="34" charset="0"/>
              </a:defRPr>
            </a:lvl7pPr>
            <a:lvl8pPr marL="3429000" indent="-228600" algn="l" rtl="0" eaLnBrk="0" fontAlgn="base" hangingPunct="0">
              <a:spcBef>
                <a:spcPct val="20000"/>
              </a:spcBef>
              <a:spcAft>
                <a:spcPct val="0"/>
              </a:spcAft>
              <a:defRPr sz="1600">
                <a:solidFill>
                  <a:schemeClr val="tx1"/>
                </a:solidFill>
                <a:latin typeface="Trebuchet MS" pitchFamily="34" charset="0"/>
              </a:defRPr>
            </a:lvl8pPr>
            <a:lvl9pPr marL="3886200" indent="-228600" algn="l" rtl="0" eaLnBrk="0" fontAlgn="base" hangingPunct="0">
              <a:spcBef>
                <a:spcPct val="20000"/>
              </a:spcBef>
              <a:spcAft>
                <a:spcPct val="0"/>
              </a:spcAft>
              <a:defRPr sz="1600">
                <a:solidFill>
                  <a:schemeClr val="tx1"/>
                </a:solidFill>
                <a:latin typeface="Trebuchet MS" pitchFamily="34" charset="0"/>
              </a:defRPr>
            </a:lvl9pPr>
          </a:lstStyle>
          <a:p>
            <a:pPr marL="0" indent="0" algn="ctr">
              <a:lnSpc>
                <a:spcPct val="90000"/>
              </a:lnSpc>
              <a:defRPr/>
            </a:pPr>
            <a:r>
              <a:rPr lang="fr-FR" sz="2000" kern="0" baseline="0" dirty="0" smtClean="0">
                <a:solidFill>
                  <a:prstClr val="black"/>
                </a:solidFill>
              </a:rPr>
              <a:t>Stratégie Leader</a:t>
            </a:r>
          </a:p>
        </p:txBody>
      </p:sp>
      <p:sp>
        <p:nvSpPr>
          <p:cNvPr id="5132" name="Ellipse 17"/>
          <p:cNvSpPr>
            <a:spLocks noChangeArrowheads="1"/>
          </p:cNvSpPr>
          <p:nvPr/>
        </p:nvSpPr>
        <p:spPr bwMode="auto">
          <a:xfrm>
            <a:off x="4995863" y="1194306"/>
            <a:ext cx="1709130" cy="1495433"/>
          </a:xfrm>
          <a:prstGeom prst="ellipse">
            <a:avLst/>
          </a:prstGeom>
          <a:solidFill>
            <a:schemeClr val="accent1">
              <a:lumMod val="20000"/>
              <a:lumOff val="80000"/>
            </a:schemeClr>
          </a:solidFill>
          <a:ln>
            <a:noFill/>
          </a:ln>
        </p:spPr>
        <p:txBody>
          <a:bodyPr/>
          <a:lstStyle>
            <a:lvl1pPr eaLnBrk="0" hangingPunct="0">
              <a:spcBef>
                <a:spcPct val="20000"/>
              </a:spcBef>
              <a:defRPr sz="2600" b="1">
                <a:solidFill>
                  <a:schemeClr val="tx2"/>
                </a:solidFill>
                <a:latin typeface="Decker" pitchFamily="34" charset="0"/>
              </a:defRPr>
            </a:lvl1pPr>
            <a:lvl2pPr marL="742950" indent="-285750" eaLnBrk="0" hangingPunct="0">
              <a:spcBef>
                <a:spcPct val="20000"/>
              </a:spcBef>
              <a:defRPr sz="2200" b="1">
                <a:solidFill>
                  <a:schemeClr val="accent1"/>
                </a:solidFill>
                <a:latin typeface="Decker" pitchFamily="34" charset="0"/>
              </a:defRPr>
            </a:lvl2pPr>
            <a:lvl3pPr marL="1143000" indent="-228600" eaLnBrk="0" hangingPunct="0">
              <a:spcBef>
                <a:spcPct val="20000"/>
              </a:spcBef>
              <a:defRPr sz="2000">
                <a:solidFill>
                  <a:schemeClr val="tx1"/>
                </a:solidFill>
                <a:latin typeface="Trebuchet MS" pitchFamily="34" charset="0"/>
              </a:defRPr>
            </a:lvl3pPr>
            <a:lvl4pPr marL="1600200" indent="-228600" eaLnBrk="0" hangingPunct="0">
              <a:spcBef>
                <a:spcPct val="20000"/>
              </a:spcBef>
              <a:defRPr>
                <a:solidFill>
                  <a:schemeClr val="tx1"/>
                </a:solidFill>
                <a:latin typeface="Trebuchet MS" pitchFamily="34" charset="0"/>
              </a:defRPr>
            </a:lvl4pPr>
            <a:lvl5pPr marL="2057400" indent="-228600" eaLnBrk="0" hangingPunct="0">
              <a:spcBef>
                <a:spcPct val="20000"/>
              </a:spcBef>
              <a:defRPr sz="1600">
                <a:solidFill>
                  <a:schemeClr val="tx1"/>
                </a:solidFill>
                <a:latin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defRPr>
            </a:lvl9pPr>
          </a:lstStyle>
          <a:p>
            <a:pPr algn="l" fontAlgn="auto">
              <a:lnSpc>
                <a:spcPct val="90000"/>
              </a:lnSpc>
              <a:spcAft>
                <a:spcPts val="0"/>
              </a:spcAft>
              <a:defRPr/>
            </a:pPr>
            <a:r>
              <a:rPr lang="fr-FR" altLang="fr-FR" sz="1200" b="0" baseline="0" dirty="0">
                <a:solidFill>
                  <a:prstClr val="black"/>
                </a:solidFill>
                <a:latin typeface="Calibri" pitchFamily="34" charset="0"/>
                <a:ea typeface="+mn-ea"/>
              </a:rPr>
              <a:t>S</a:t>
            </a:r>
            <a:r>
              <a:rPr lang="fr-FR" altLang="fr-FR" sz="1200" b="0" baseline="0" dirty="0" smtClean="0">
                <a:solidFill>
                  <a:prstClr val="black"/>
                </a:solidFill>
                <a:latin typeface="Calibri" pitchFamily="34" charset="0"/>
                <a:ea typeface="+mn-ea"/>
              </a:rPr>
              <a:t>tratégie de mutation progressive, projets et capitalisation accompagnés</a:t>
            </a:r>
            <a:endParaRPr lang="en-GB" altLang="fr-FR" sz="1200" b="0" baseline="0" dirty="0" smtClean="0">
              <a:solidFill>
                <a:prstClr val="black"/>
              </a:solidFill>
              <a:latin typeface="Calibri" pitchFamily="34" charset="0"/>
              <a:ea typeface="+mn-ea"/>
            </a:endParaRPr>
          </a:p>
        </p:txBody>
      </p:sp>
      <p:sp>
        <p:nvSpPr>
          <p:cNvPr id="5133" name="Ellipse 18"/>
          <p:cNvSpPr>
            <a:spLocks noChangeArrowheads="1"/>
          </p:cNvSpPr>
          <p:nvPr/>
        </p:nvSpPr>
        <p:spPr bwMode="auto">
          <a:xfrm>
            <a:off x="4822825" y="4825180"/>
            <a:ext cx="3619500" cy="1101725"/>
          </a:xfrm>
          <a:prstGeom prst="ellipse">
            <a:avLst/>
          </a:prstGeom>
          <a:solidFill>
            <a:schemeClr val="accent1">
              <a:lumMod val="20000"/>
              <a:lumOff val="80000"/>
            </a:schemeClr>
          </a:solidFill>
          <a:ln>
            <a:noFill/>
          </a:ln>
        </p:spPr>
        <p:txBody>
          <a:bodyPr/>
          <a:lstStyle>
            <a:lvl1pPr eaLnBrk="0" hangingPunct="0">
              <a:spcBef>
                <a:spcPct val="20000"/>
              </a:spcBef>
              <a:defRPr sz="2600" b="1">
                <a:solidFill>
                  <a:schemeClr val="tx2"/>
                </a:solidFill>
                <a:latin typeface="Decker" pitchFamily="34" charset="0"/>
              </a:defRPr>
            </a:lvl1pPr>
            <a:lvl2pPr marL="742950" indent="-285750" eaLnBrk="0" hangingPunct="0">
              <a:spcBef>
                <a:spcPct val="20000"/>
              </a:spcBef>
              <a:defRPr sz="2200" b="1">
                <a:solidFill>
                  <a:schemeClr val="accent1"/>
                </a:solidFill>
                <a:latin typeface="Decker" pitchFamily="34" charset="0"/>
              </a:defRPr>
            </a:lvl2pPr>
            <a:lvl3pPr marL="1143000" indent="-228600" eaLnBrk="0" hangingPunct="0">
              <a:spcBef>
                <a:spcPct val="20000"/>
              </a:spcBef>
              <a:defRPr sz="2000">
                <a:solidFill>
                  <a:schemeClr val="tx1"/>
                </a:solidFill>
                <a:latin typeface="Trebuchet MS" pitchFamily="34" charset="0"/>
              </a:defRPr>
            </a:lvl3pPr>
            <a:lvl4pPr marL="1600200" indent="-228600" eaLnBrk="0" hangingPunct="0">
              <a:spcBef>
                <a:spcPct val="20000"/>
              </a:spcBef>
              <a:defRPr>
                <a:solidFill>
                  <a:schemeClr val="tx1"/>
                </a:solidFill>
                <a:latin typeface="Trebuchet MS" pitchFamily="34" charset="0"/>
              </a:defRPr>
            </a:lvl4pPr>
            <a:lvl5pPr marL="2057400" indent="-228600" eaLnBrk="0" hangingPunct="0">
              <a:spcBef>
                <a:spcPct val="20000"/>
              </a:spcBef>
              <a:defRPr sz="1600">
                <a:solidFill>
                  <a:schemeClr val="tx1"/>
                </a:solidFill>
                <a:latin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defRPr>
            </a:lvl9pPr>
          </a:lstStyle>
          <a:p>
            <a:pPr algn="l" fontAlgn="auto">
              <a:lnSpc>
                <a:spcPct val="90000"/>
              </a:lnSpc>
              <a:spcAft>
                <a:spcPts val="0"/>
              </a:spcAft>
              <a:defRPr/>
            </a:pPr>
            <a:r>
              <a:rPr lang="fr-FR" altLang="fr-FR" sz="1600" b="0" baseline="0" dirty="0" smtClean="0">
                <a:solidFill>
                  <a:prstClr val="black"/>
                </a:solidFill>
                <a:latin typeface="Calibri" pitchFamily="34" charset="0"/>
                <a:ea typeface="+mn-ea"/>
              </a:rPr>
              <a:t>Stratégies Leader  élargies, acteurs locaux publics et privés en réseau</a:t>
            </a:r>
          </a:p>
        </p:txBody>
      </p:sp>
      <p:sp>
        <p:nvSpPr>
          <p:cNvPr id="5134" name="Ellipse 19"/>
          <p:cNvSpPr>
            <a:spLocks noChangeArrowheads="1"/>
          </p:cNvSpPr>
          <p:nvPr/>
        </p:nvSpPr>
        <p:spPr bwMode="auto">
          <a:xfrm>
            <a:off x="227013" y="1543050"/>
            <a:ext cx="3979862" cy="677863"/>
          </a:xfrm>
          <a:prstGeom prst="ellipse">
            <a:avLst/>
          </a:prstGeom>
          <a:solidFill>
            <a:schemeClr val="accent1">
              <a:lumMod val="20000"/>
              <a:lumOff val="80000"/>
            </a:schemeClr>
          </a:solidFill>
          <a:ln>
            <a:noFill/>
          </a:ln>
        </p:spPr>
        <p:txBody>
          <a:bodyPr/>
          <a:lstStyle>
            <a:lvl1pPr eaLnBrk="0" hangingPunct="0">
              <a:spcBef>
                <a:spcPct val="20000"/>
              </a:spcBef>
              <a:defRPr sz="2600" b="1">
                <a:solidFill>
                  <a:schemeClr val="tx2"/>
                </a:solidFill>
                <a:latin typeface="Decker" pitchFamily="34" charset="0"/>
              </a:defRPr>
            </a:lvl1pPr>
            <a:lvl2pPr marL="742950" indent="-285750" eaLnBrk="0" hangingPunct="0">
              <a:spcBef>
                <a:spcPct val="20000"/>
              </a:spcBef>
              <a:defRPr sz="2200" b="1">
                <a:solidFill>
                  <a:schemeClr val="accent1"/>
                </a:solidFill>
                <a:latin typeface="Decker" pitchFamily="34" charset="0"/>
              </a:defRPr>
            </a:lvl2pPr>
            <a:lvl3pPr marL="1143000" indent="-228600" eaLnBrk="0" hangingPunct="0">
              <a:spcBef>
                <a:spcPct val="20000"/>
              </a:spcBef>
              <a:defRPr sz="2000">
                <a:solidFill>
                  <a:schemeClr val="tx1"/>
                </a:solidFill>
                <a:latin typeface="Trebuchet MS" pitchFamily="34" charset="0"/>
              </a:defRPr>
            </a:lvl3pPr>
            <a:lvl4pPr marL="1600200" indent="-228600" eaLnBrk="0" hangingPunct="0">
              <a:spcBef>
                <a:spcPct val="20000"/>
              </a:spcBef>
              <a:defRPr>
                <a:solidFill>
                  <a:schemeClr val="tx1"/>
                </a:solidFill>
                <a:latin typeface="Trebuchet MS" pitchFamily="34" charset="0"/>
              </a:defRPr>
            </a:lvl4pPr>
            <a:lvl5pPr marL="2057400" indent="-228600" eaLnBrk="0" hangingPunct="0">
              <a:spcBef>
                <a:spcPct val="20000"/>
              </a:spcBef>
              <a:defRPr sz="1600">
                <a:solidFill>
                  <a:schemeClr val="tx1"/>
                </a:solidFill>
                <a:latin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defRPr>
            </a:lvl9pPr>
          </a:lstStyle>
          <a:p>
            <a:pPr algn="l" fontAlgn="auto">
              <a:lnSpc>
                <a:spcPct val="90000"/>
              </a:lnSpc>
              <a:spcAft>
                <a:spcPts val="0"/>
              </a:spcAft>
              <a:defRPr/>
            </a:pPr>
            <a:r>
              <a:rPr lang="fr-FR" altLang="fr-FR" sz="1600" b="0" baseline="0" dirty="0">
                <a:solidFill>
                  <a:prstClr val="black"/>
                </a:solidFill>
                <a:latin typeface="Calibri" pitchFamily="34" charset="0"/>
                <a:ea typeface="+mn-ea"/>
              </a:rPr>
              <a:t>S</a:t>
            </a:r>
            <a:r>
              <a:rPr lang="fr-FR" altLang="fr-FR" sz="1600" b="0" baseline="0" dirty="0" smtClean="0">
                <a:solidFill>
                  <a:prstClr val="black"/>
                </a:solidFill>
                <a:latin typeface="Calibri" pitchFamily="34" charset="0"/>
                <a:ea typeface="+mn-ea"/>
              </a:rPr>
              <a:t>tratégie de structuration, </a:t>
            </a:r>
            <a:r>
              <a:rPr lang="fr-FR" altLang="fr-FR" sz="1600" b="0" baseline="0" dirty="0">
                <a:solidFill>
                  <a:prstClr val="black"/>
                </a:solidFill>
                <a:latin typeface="Calibri" pitchFamily="34" charset="0"/>
                <a:ea typeface="+mn-ea"/>
              </a:rPr>
              <a:t>a</a:t>
            </a:r>
            <a:r>
              <a:rPr lang="fr-FR" altLang="fr-FR" sz="1600" b="0" baseline="0" dirty="0" smtClean="0">
                <a:solidFill>
                  <a:prstClr val="black"/>
                </a:solidFill>
                <a:latin typeface="Calibri" pitchFamily="34" charset="0"/>
                <a:ea typeface="+mn-ea"/>
              </a:rPr>
              <a:t>ctions intercommunales</a:t>
            </a:r>
            <a:endParaRPr lang="en-GB" altLang="fr-FR" sz="1600" b="0" baseline="0" dirty="0" smtClean="0">
              <a:solidFill>
                <a:prstClr val="black"/>
              </a:solidFill>
              <a:latin typeface="Calibri" pitchFamily="34" charset="0"/>
              <a:ea typeface="+mn-ea"/>
            </a:endParaRPr>
          </a:p>
        </p:txBody>
      </p:sp>
      <p:sp>
        <p:nvSpPr>
          <p:cNvPr id="5135" name="Ellipse 20"/>
          <p:cNvSpPr>
            <a:spLocks noChangeArrowheads="1"/>
          </p:cNvSpPr>
          <p:nvPr/>
        </p:nvSpPr>
        <p:spPr bwMode="auto">
          <a:xfrm>
            <a:off x="217488" y="4855252"/>
            <a:ext cx="2286000" cy="1323975"/>
          </a:xfrm>
          <a:prstGeom prst="ellipse">
            <a:avLst/>
          </a:prstGeom>
          <a:solidFill>
            <a:schemeClr val="accent1">
              <a:lumMod val="20000"/>
              <a:lumOff val="80000"/>
            </a:schemeClr>
          </a:solidFill>
          <a:ln>
            <a:noFill/>
          </a:ln>
        </p:spPr>
        <p:txBody>
          <a:bodyPr/>
          <a:lstStyle>
            <a:lvl1pPr eaLnBrk="0" hangingPunct="0">
              <a:spcBef>
                <a:spcPct val="20000"/>
              </a:spcBef>
              <a:defRPr sz="2600" b="1">
                <a:solidFill>
                  <a:schemeClr val="tx2"/>
                </a:solidFill>
                <a:latin typeface="Decker" pitchFamily="34" charset="0"/>
              </a:defRPr>
            </a:lvl1pPr>
            <a:lvl2pPr marL="742950" indent="-285750" eaLnBrk="0" hangingPunct="0">
              <a:spcBef>
                <a:spcPct val="20000"/>
              </a:spcBef>
              <a:defRPr sz="2200" b="1">
                <a:solidFill>
                  <a:schemeClr val="accent1"/>
                </a:solidFill>
                <a:latin typeface="Decker" pitchFamily="34" charset="0"/>
              </a:defRPr>
            </a:lvl2pPr>
            <a:lvl3pPr marL="1143000" indent="-228600" eaLnBrk="0" hangingPunct="0">
              <a:spcBef>
                <a:spcPct val="20000"/>
              </a:spcBef>
              <a:defRPr sz="2000">
                <a:solidFill>
                  <a:schemeClr val="tx1"/>
                </a:solidFill>
                <a:latin typeface="Trebuchet MS" pitchFamily="34" charset="0"/>
              </a:defRPr>
            </a:lvl3pPr>
            <a:lvl4pPr marL="1600200" indent="-228600" eaLnBrk="0" hangingPunct="0">
              <a:spcBef>
                <a:spcPct val="20000"/>
              </a:spcBef>
              <a:defRPr>
                <a:solidFill>
                  <a:schemeClr val="tx1"/>
                </a:solidFill>
                <a:latin typeface="Trebuchet MS" pitchFamily="34" charset="0"/>
              </a:defRPr>
            </a:lvl4pPr>
            <a:lvl5pPr marL="2057400" indent="-228600" eaLnBrk="0" hangingPunct="0">
              <a:spcBef>
                <a:spcPct val="20000"/>
              </a:spcBef>
              <a:defRPr sz="1600">
                <a:solidFill>
                  <a:schemeClr val="tx1"/>
                </a:solidFill>
                <a:latin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defRPr>
            </a:lvl9pPr>
          </a:lstStyle>
          <a:p>
            <a:pPr algn="ctr" fontAlgn="auto">
              <a:lnSpc>
                <a:spcPct val="90000"/>
              </a:lnSpc>
              <a:spcAft>
                <a:spcPts val="0"/>
              </a:spcAft>
              <a:defRPr/>
            </a:pPr>
            <a:r>
              <a:rPr lang="fr-FR" altLang="fr-FR" sz="1600" b="0" baseline="0" dirty="0">
                <a:solidFill>
                  <a:prstClr val="black"/>
                </a:solidFill>
                <a:latin typeface="Calibri" pitchFamily="34" charset="0"/>
                <a:ea typeface="+mn-ea"/>
              </a:rPr>
              <a:t>S</a:t>
            </a:r>
            <a:r>
              <a:rPr lang="fr-FR" altLang="fr-FR" sz="1600" b="0" baseline="0" dirty="0" smtClean="0">
                <a:solidFill>
                  <a:prstClr val="black"/>
                </a:solidFill>
                <a:latin typeface="Calibri" pitchFamily="34" charset="0"/>
                <a:ea typeface="+mn-ea"/>
              </a:rPr>
              <a:t>tratégie de développement durable, </a:t>
            </a:r>
            <a:br>
              <a:rPr lang="fr-FR" altLang="fr-FR" sz="1600" b="0" baseline="0" dirty="0" smtClean="0">
                <a:solidFill>
                  <a:prstClr val="black"/>
                </a:solidFill>
                <a:latin typeface="Calibri" pitchFamily="34" charset="0"/>
                <a:ea typeface="+mn-ea"/>
              </a:rPr>
            </a:br>
            <a:r>
              <a:rPr lang="fr-FR" altLang="fr-FR" sz="1600" b="0" baseline="0" dirty="0" smtClean="0">
                <a:solidFill>
                  <a:prstClr val="black"/>
                </a:solidFill>
                <a:latin typeface="Calibri" pitchFamily="34" charset="0"/>
                <a:ea typeface="+mn-ea"/>
              </a:rPr>
              <a:t>projets </a:t>
            </a:r>
            <a:r>
              <a:rPr lang="fr-FR" altLang="fr-FR" sz="1600" b="0" baseline="0" dirty="0" err="1" smtClean="0">
                <a:solidFill>
                  <a:prstClr val="black"/>
                </a:solidFill>
                <a:latin typeface="Calibri" pitchFamily="34" charset="0"/>
                <a:ea typeface="+mn-ea"/>
              </a:rPr>
              <a:t>PNR</a:t>
            </a:r>
            <a:endParaRPr lang="en-GB" altLang="fr-FR" sz="1600" b="0" baseline="0" dirty="0" smtClean="0">
              <a:solidFill>
                <a:prstClr val="black"/>
              </a:solidFill>
              <a:latin typeface="Calibri" pitchFamily="34" charset="0"/>
              <a:ea typeface="+mn-ea"/>
            </a:endParaRPr>
          </a:p>
        </p:txBody>
      </p:sp>
      <p:sp>
        <p:nvSpPr>
          <p:cNvPr id="6155" name="Ellipse 21"/>
          <p:cNvSpPr>
            <a:spLocks noChangeArrowheads="1"/>
          </p:cNvSpPr>
          <p:nvPr/>
        </p:nvSpPr>
        <p:spPr bwMode="auto">
          <a:xfrm>
            <a:off x="1989138" y="6035675"/>
            <a:ext cx="5505450" cy="822325"/>
          </a:xfrm>
          <a:prstGeom prst="ellipse">
            <a:avLst/>
          </a:prstGeom>
          <a:solidFill>
            <a:srgbClr val="BEF04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defRPr sz="2600" b="1">
                <a:solidFill>
                  <a:schemeClr val="tx2"/>
                </a:solidFill>
                <a:latin typeface="Decker" pitchFamily="34" charset="0"/>
              </a:defRPr>
            </a:lvl1pPr>
            <a:lvl2pPr marL="742950" indent="-285750" eaLnBrk="0" hangingPunct="0">
              <a:spcBef>
                <a:spcPct val="20000"/>
              </a:spcBef>
              <a:defRPr sz="2200" b="1">
                <a:solidFill>
                  <a:schemeClr val="accent1"/>
                </a:solidFill>
                <a:latin typeface="Decker" pitchFamily="34" charset="0"/>
              </a:defRPr>
            </a:lvl2pPr>
            <a:lvl3pPr marL="1143000" indent="-228600" eaLnBrk="0" hangingPunct="0">
              <a:spcBef>
                <a:spcPct val="20000"/>
              </a:spcBef>
              <a:defRPr sz="2000">
                <a:solidFill>
                  <a:schemeClr val="tx1"/>
                </a:solidFill>
                <a:latin typeface="Trebuchet MS" pitchFamily="34" charset="0"/>
              </a:defRPr>
            </a:lvl3pPr>
            <a:lvl4pPr marL="1600200" indent="-228600" eaLnBrk="0" hangingPunct="0">
              <a:spcBef>
                <a:spcPct val="20000"/>
              </a:spcBef>
              <a:defRPr>
                <a:solidFill>
                  <a:schemeClr val="tx1"/>
                </a:solidFill>
                <a:latin typeface="Trebuchet MS" pitchFamily="34" charset="0"/>
              </a:defRPr>
            </a:lvl4pPr>
            <a:lvl5pPr marL="2057400" indent="-228600" eaLnBrk="0" hangingPunct="0">
              <a:spcBef>
                <a:spcPct val="20000"/>
              </a:spcBef>
              <a:defRPr sz="1600">
                <a:solidFill>
                  <a:schemeClr val="tx1"/>
                </a:solidFill>
                <a:latin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defRPr>
            </a:lvl9pPr>
          </a:lstStyle>
          <a:p>
            <a:pPr algn="l" fontAlgn="auto">
              <a:lnSpc>
                <a:spcPct val="90000"/>
              </a:lnSpc>
              <a:spcAft>
                <a:spcPts val="0"/>
              </a:spcAft>
            </a:pPr>
            <a:r>
              <a:rPr lang="fr-FR" altLang="fr-FR" sz="1800" b="0" baseline="0">
                <a:solidFill>
                  <a:prstClr val="black"/>
                </a:solidFill>
                <a:latin typeface="Calibri" pitchFamily="34" charset="0"/>
                <a:ea typeface="+mn-ea"/>
              </a:rPr>
              <a:t>Une approche commune : participation, expérimentation, mutualisation</a:t>
            </a:r>
          </a:p>
        </p:txBody>
      </p:sp>
      <p:sp>
        <p:nvSpPr>
          <p:cNvPr id="6156" name="Espace réservé du contenu 5"/>
          <p:cNvSpPr>
            <a:spLocks/>
          </p:cNvSpPr>
          <p:nvPr/>
        </p:nvSpPr>
        <p:spPr bwMode="auto">
          <a:xfrm>
            <a:off x="3411537" y="2552162"/>
            <a:ext cx="3168651" cy="2159538"/>
          </a:xfrm>
          <a:prstGeom prst="roundRect">
            <a:avLst>
              <a:gd name="adj" fmla="val 16667"/>
            </a:avLst>
          </a:prstGeom>
          <a:solidFill>
            <a:schemeClr val="accent5">
              <a:lumMod val="50000"/>
            </a:schemeClr>
          </a:solidFill>
          <a:ln w="38100">
            <a:solidFill>
              <a:schemeClr val="accent1"/>
            </a:solidFill>
            <a:round/>
            <a:headEnd/>
            <a:tailEnd/>
          </a:ln>
        </p:spPr>
        <p:txBody>
          <a:bodyPr anchor="ctr"/>
          <a:lstStyle>
            <a:lvl1pPr eaLnBrk="0" hangingPunct="0">
              <a:spcBef>
                <a:spcPct val="20000"/>
              </a:spcBef>
              <a:defRPr sz="2600" b="1">
                <a:solidFill>
                  <a:schemeClr val="tx2"/>
                </a:solidFill>
                <a:latin typeface="Decker" pitchFamily="34" charset="0"/>
              </a:defRPr>
            </a:lvl1pPr>
            <a:lvl2pPr marL="180975" indent="-1588" eaLnBrk="0" hangingPunct="0">
              <a:spcBef>
                <a:spcPct val="20000"/>
              </a:spcBef>
              <a:defRPr sz="2200" b="1">
                <a:solidFill>
                  <a:schemeClr val="accent1"/>
                </a:solidFill>
                <a:latin typeface="Decker" pitchFamily="34" charset="0"/>
              </a:defRPr>
            </a:lvl2pPr>
            <a:lvl3pPr marL="1235075" indent="-228600" eaLnBrk="0" hangingPunct="0">
              <a:spcBef>
                <a:spcPct val="20000"/>
              </a:spcBef>
              <a:defRPr sz="2000">
                <a:solidFill>
                  <a:schemeClr val="tx1"/>
                </a:solidFill>
                <a:latin typeface="Trebuchet MS" pitchFamily="34" charset="0"/>
              </a:defRPr>
            </a:lvl3pPr>
            <a:lvl4pPr marL="1643063" indent="-228600" eaLnBrk="0" hangingPunct="0">
              <a:spcBef>
                <a:spcPct val="20000"/>
              </a:spcBef>
              <a:defRPr>
                <a:solidFill>
                  <a:schemeClr val="tx1"/>
                </a:solidFill>
                <a:latin typeface="Trebuchet MS" pitchFamily="34" charset="0"/>
              </a:defRPr>
            </a:lvl4pPr>
            <a:lvl5pPr marL="2057400" indent="-228600" eaLnBrk="0" hangingPunct="0">
              <a:spcBef>
                <a:spcPct val="20000"/>
              </a:spcBef>
              <a:defRPr sz="1600">
                <a:solidFill>
                  <a:schemeClr val="tx1"/>
                </a:solidFill>
                <a:latin typeface="Trebuchet MS" pitchFamily="34" charset="0"/>
              </a:defRPr>
            </a:lvl5pPr>
            <a:lvl6pPr marL="2514600" indent="-228600" eaLnBrk="0" fontAlgn="base" hangingPunct="0">
              <a:spcBef>
                <a:spcPct val="20000"/>
              </a:spcBef>
              <a:spcAft>
                <a:spcPct val="0"/>
              </a:spcAft>
              <a:defRPr sz="1600">
                <a:solidFill>
                  <a:schemeClr val="tx1"/>
                </a:solidFill>
                <a:latin typeface="Trebuchet MS" pitchFamily="34" charset="0"/>
              </a:defRPr>
            </a:lvl6pPr>
            <a:lvl7pPr marL="2971800" indent="-228600" eaLnBrk="0" fontAlgn="base" hangingPunct="0">
              <a:spcBef>
                <a:spcPct val="20000"/>
              </a:spcBef>
              <a:spcAft>
                <a:spcPct val="0"/>
              </a:spcAft>
              <a:defRPr sz="1600">
                <a:solidFill>
                  <a:schemeClr val="tx1"/>
                </a:solidFill>
                <a:latin typeface="Trebuchet MS" pitchFamily="34" charset="0"/>
              </a:defRPr>
            </a:lvl7pPr>
            <a:lvl8pPr marL="3429000" indent="-228600" eaLnBrk="0" fontAlgn="base" hangingPunct="0">
              <a:spcBef>
                <a:spcPct val="20000"/>
              </a:spcBef>
              <a:spcAft>
                <a:spcPct val="0"/>
              </a:spcAft>
              <a:defRPr sz="1600">
                <a:solidFill>
                  <a:schemeClr val="tx1"/>
                </a:solidFill>
                <a:latin typeface="Trebuchet MS" pitchFamily="34" charset="0"/>
              </a:defRPr>
            </a:lvl8pPr>
            <a:lvl9pPr marL="3886200" indent="-228600" eaLnBrk="0" fontAlgn="base" hangingPunct="0">
              <a:spcBef>
                <a:spcPct val="20000"/>
              </a:spcBef>
              <a:spcAft>
                <a:spcPct val="0"/>
              </a:spcAft>
              <a:defRPr sz="1600">
                <a:solidFill>
                  <a:schemeClr val="tx1"/>
                </a:solidFill>
                <a:latin typeface="Trebuchet MS" pitchFamily="34" charset="0"/>
              </a:defRPr>
            </a:lvl9pPr>
          </a:lstStyle>
          <a:p>
            <a:pPr algn="ctr" fontAlgn="auto">
              <a:lnSpc>
                <a:spcPct val="90000"/>
              </a:lnSpc>
              <a:spcAft>
                <a:spcPts val="0"/>
              </a:spcAft>
            </a:pPr>
            <a:r>
              <a:rPr lang="fr-FR" altLang="fr-FR" sz="2000" baseline="0">
                <a:solidFill>
                  <a:prstClr val="white"/>
                </a:solidFill>
                <a:latin typeface="Calibri" pitchFamily="34" charset="0"/>
                <a:ea typeface="+mn-ea"/>
              </a:rPr>
              <a:t>Stratégie Espace valléen</a:t>
            </a:r>
            <a:endParaRPr lang="en-GB" altLang="fr-FR" sz="2000" baseline="0">
              <a:solidFill>
                <a:prstClr val="white"/>
              </a:solidFill>
              <a:latin typeface="Calibri" pitchFamily="34" charset="0"/>
              <a:ea typeface="+mn-ea"/>
            </a:endParaRPr>
          </a:p>
        </p:txBody>
      </p:sp>
      <p:cxnSp>
        <p:nvCxnSpPr>
          <p:cNvPr id="6158" name="Connecteur droit avec flèche 6"/>
          <p:cNvCxnSpPr>
            <a:cxnSpLocks noChangeShapeType="1"/>
            <a:endCxn id="5124" idx="0"/>
          </p:cNvCxnSpPr>
          <p:nvPr/>
        </p:nvCxnSpPr>
        <p:spPr bwMode="auto">
          <a:xfrm>
            <a:off x="1989138" y="2220913"/>
            <a:ext cx="73025" cy="258762"/>
          </a:xfrm>
          <a:prstGeom prst="straightConnector1">
            <a:avLst/>
          </a:prstGeom>
          <a:noFill/>
          <a:ln w="2857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Connecteur droit avec flèche 18"/>
          <p:cNvCxnSpPr>
            <a:cxnSpLocks noChangeShapeType="1"/>
          </p:cNvCxnSpPr>
          <p:nvPr/>
        </p:nvCxnSpPr>
        <p:spPr bwMode="auto">
          <a:xfrm flipV="1">
            <a:off x="2216150" y="4711700"/>
            <a:ext cx="303213" cy="349250"/>
          </a:xfrm>
          <a:prstGeom prst="straightConnector1">
            <a:avLst/>
          </a:prstGeom>
          <a:noFill/>
          <a:ln w="2857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0" name="Connecteur droit avec flèche 19"/>
          <p:cNvCxnSpPr>
            <a:cxnSpLocks noChangeShapeType="1"/>
          </p:cNvCxnSpPr>
          <p:nvPr/>
        </p:nvCxnSpPr>
        <p:spPr bwMode="auto">
          <a:xfrm flipH="1">
            <a:off x="4552950" y="1942022"/>
            <a:ext cx="357187" cy="419100"/>
          </a:xfrm>
          <a:prstGeom prst="straightConnector1">
            <a:avLst/>
          </a:prstGeom>
          <a:noFill/>
          <a:ln w="2857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1" name="Connecteur droit avec flèche 20"/>
          <p:cNvCxnSpPr>
            <a:cxnSpLocks noChangeShapeType="1"/>
          </p:cNvCxnSpPr>
          <p:nvPr/>
        </p:nvCxnSpPr>
        <p:spPr bwMode="auto">
          <a:xfrm flipV="1">
            <a:off x="6553200" y="4333875"/>
            <a:ext cx="449263" cy="473631"/>
          </a:xfrm>
          <a:prstGeom prst="straightConnector1">
            <a:avLst/>
          </a:prstGeom>
          <a:noFill/>
          <a:ln w="28575" algn="ctr">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816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905" y="1484784"/>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Le volet </a:t>
            </a:r>
            <a:r>
              <a:rPr lang="fr-FR" sz="2800" b="1" u="sng" kern="0" baseline="0" dirty="0" smtClean="0"/>
              <a:t>régional d’appui aux territoires : </a:t>
            </a:r>
            <a:r>
              <a:rPr lang="fr-FR" sz="2800" b="1" u="sng" kern="0" baseline="0" dirty="0"/>
              <a:t>des actions dont la Région prendra l’initiative </a:t>
            </a:r>
          </a:p>
          <a:p>
            <a:pPr marL="0" indent="0" algn="ctr">
              <a:buFontTx/>
              <a:buNone/>
            </a:pPr>
            <a:endParaRPr lang="fr-FR" sz="900" b="1" u="sng" kern="0" baseline="0" dirty="0"/>
          </a:p>
          <a:p>
            <a:pPr algn="just">
              <a:buFont typeface="Wingdings" panose="05000000000000000000" pitchFamily="2" charset="2"/>
              <a:buChar char="Ø"/>
            </a:pPr>
            <a:r>
              <a:rPr lang="fr-FR" sz="1800" kern="0" baseline="0" dirty="0">
                <a:latin typeface="Arial" pitchFamily="34" charset="0"/>
                <a:cs typeface="Arial" pitchFamily="34" charset="0"/>
              </a:rPr>
              <a:t>La mise en réseau des acteurs des territoires de montagne (poursuivre le </a:t>
            </a:r>
            <a:r>
              <a:rPr lang="fr-FR" sz="1800" b="1" kern="0" baseline="0" dirty="0">
                <a:latin typeface="Arial" pitchFamily="34" charset="0"/>
                <a:cs typeface="Arial" pitchFamily="34" charset="0"/>
              </a:rPr>
              <a:t>réseau interrégional </a:t>
            </a:r>
            <a:r>
              <a:rPr lang="fr-FR" sz="1800" kern="0" baseline="0" dirty="0">
                <a:latin typeface="Arial" pitchFamily="34" charset="0"/>
                <a:cs typeface="Arial" pitchFamily="34" charset="0"/>
              </a:rPr>
              <a:t>des chefs de projet « espace </a:t>
            </a:r>
            <a:r>
              <a:rPr lang="fr-FR" sz="1800" kern="0" baseline="0" dirty="0" err="1">
                <a:latin typeface="Arial" pitchFamily="34" charset="0"/>
                <a:cs typeface="Arial" pitchFamily="34" charset="0"/>
              </a:rPr>
              <a:t>valléen</a:t>
            </a:r>
            <a:r>
              <a:rPr lang="fr-FR" sz="1800" kern="0" baseline="0" dirty="0">
                <a:latin typeface="Arial" pitchFamily="34" charset="0"/>
                <a:cs typeface="Arial" pitchFamily="34" charset="0"/>
              </a:rPr>
              <a:t> ») créé en 2014</a:t>
            </a:r>
          </a:p>
          <a:p>
            <a:pPr algn="just">
              <a:buFont typeface="Wingdings" panose="05000000000000000000" pitchFamily="2" charset="2"/>
              <a:buChar char="Ø"/>
            </a:pPr>
            <a:r>
              <a:rPr lang="fr-FR" sz="1800" kern="0" baseline="0" dirty="0">
                <a:latin typeface="Arial" pitchFamily="34" charset="0"/>
                <a:cs typeface="Arial" pitchFamily="34" charset="0"/>
              </a:rPr>
              <a:t>D’autres réseaux (par exemple : </a:t>
            </a:r>
            <a:r>
              <a:rPr lang="fr-FR" sz="1800" b="1" kern="0" baseline="0" dirty="0">
                <a:latin typeface="Arial" pitchFamily="34" charset="0"/>
                <a:cs typeface="Arial" pitchFamily="34" charset="0"/>
              </a:rPr>
              <a:t>réseau des acteurs du tourisme </a:t>
            </a:r>
            <a:r>
              <a:rPr lang="fr-FR" sz="1800" kern="0" baseline="0" dirty="0">
                <a:latin typeface="Arial" pitchFamily="34" charset="0"/>
                <a:cs typeface="Arial" pitchFamily="34" charset="0"/>
              </a:rPr>
              <a:t>/ commercialisation)</a:t>
            </a:r>
          </a:p>
          <a:p>
            <a:pPr algn="just">
              <a:buFont typeface="Wingdings" panose="05000000000000000000" pitchFamily="2" charset="2"/>
              <a:buChar char="Ø"/>
            </a:pPr>
            <a:r>
              <a:rPr lang="fr-FR" sz="1800" kern="0" baseline="0" dirty="0">
                <a:latin typeface="Arial" pitchFamily="34" charset="0"/>
                <a:cs typeface="Arial" pitchFamily="34" charset="0"/>
              </a:rPr>
              <a:t>Des </a:t>
            </a:r>
            <a:r>
              <a:rPr lang="fr-FR" sz="1800" b="1" kern="0" baseline="0" dirty="0">
                <a:latin typeface="Arial" pitchFamily="34" charset="0"/>
                <a:cs typeface="Arial" pitchFamily="34" charset="0"/>
              </a:rPr>
              <a:t>appels à candidature </a:t>
            </a:r>
            <a:r>
              <a:rPr lang="fr-FR" sz="1800" kern="0" baseline="0" dirty="0">
                <a:latin typeface="Arial" pitchFamily="34" charset="0"/>
                <a:cs typeface="Arial" pitchFamily="34" charset="0"/>
              </a:rPr>
              <a:t>« nouvelles initiatives » ouverts successifs,  chacun sur une thématique à définir : exemples « jeunes et montagne », « initiatives innovantes pour les saisonniers »…</a:t>
            </a:r>
          </a:p>
          <a:p>
            <a:pPr algn="just">
              <a:buFont typeface="Wingdings" panose="05000000000000000000" pitchFamily="2" charset="2"/>
              <a:buChar char="Ø"/>
            </a:pPr>
            <a:r>
              <a:rPr lang="fr-FR" sz="1800" kern="0" baseline="0" dirty="0">
                <a:latin typeface="Arial" pitchFamily="34" charset="0"/>
                <a:cs typeface="Arial" pitchFamily="34" charset="0"/>
              </a:rPr>
              <a:t>Des initiatives concrètes pour </a:t>
            </a:r>
            <a:r>
              <a:rPr lang="fr-FR" sz="1800" b="1" kern="0" baseline="0" dirty="0">
                <a:latin typeface="Arial" pitchFamily="34" charset="0"/>
                <a:cs typeface="Arial" pitchFamily="34" charset="0"/>
              </a:rPr>
              <a:t>l’adaptation au changement climatique </a:t>
            </a:r>
          </a:p>
          <a:p>
            <a:pPr algn="just">
              <a:buFont typeface="Wingdings" panose="05000000000000000000" pitchFamily="2" charset="2"/>
              <a:buChar char="Ø"/>
            </a:pPr>
            <a:r>
              <a:rPr lang="fr-FR" sz="1800" kern="0" baseline="0" dirty="0">
                <a:latin typeface="Arial" pitchFamily="34" charset="0"/>
                <a:cs typeface="Arial" pitchFamily="34" charset="0"/>
              </a:rPr>
              <a:t>Des initiatives supra-territoriales (régionales, interrégionales,…) : expérimentation, capitalisation, diffusion autour des </a:t>
            </a:r>
            <a:r>
              <a:rPr lang="fr-FR" sz="1800" b="1" kern="0" baseline="0" dirty="0">
                <a:latin typeface="Arial" pitchFamily="34" charset="0"/>
                <a:cs typeface="Arial" pitchFamily="34" charset="0"/>
              </a:rPr>
              <a:t>services touristiques et culturels</a:t>
            </a:r>
          </a:p>
          <a:p>
            <a:pPr marL="0" indent="0" algn="just">
              <a:buNone/>
            </a:pPr>
            <a:r>
              <a:rPr lang="fr-FR" sz="1800" kern="0" baseline="0" dirty="0" smtClean="0">
                <a:latin typeface="Arial" pitchFamily="34" charset="0"/>
                <a:cs typeface="Arial" pitchFamily="34" charset="0"/>
              </a:rPr>
              <a:t>+ </a:t>
            </a:r>
            <a:r>
              <a:rPr lang="fr-FR" sz="1800" kern="0" baseline="0" dirty="0">
                <a:latin typeface="Arial" pitchFamily="34" charset="0"/>
                <a:cs typeface="Arial" pitchFamily="34" charset="0"/>
              </a:rPr>
              <a:t>1 </a:t>
            </a:r>
            <a:r>
              <a:rPr lang="fr-FR" sz="1800" b="1" kern="0" baseline="0" dirty="0">
                <a:latin typeface="Arial" pitchFamily="34" charset="0"/>
                <a:cs typeface="Arial" pitchFamily="34" charset="0"/>
              </a:rPr>
              <a:t>coordination interservices </a:t>
            </a:r>
            <a:r>
              <a:rPr lang="fr-FR" sz="1800" kern="0" baseline="0" dirty="0">
                <a:latin typeface="Arial" pitchFamily="34" charset="0"/>
                <a:cs typeface="Arial" pitchFamily="34" charset="0"/>
              </a:rPr>
              <a:t>renforcée pour des politiques régionales répondant aux spécificités des territoires du </a:t>
            </a:r>
            <a:r>
              <a:rPr lang="fr-FR" sz="1800" kern="0" baseline="0" dirty="0" smtClean="0">
                <a:latin typeface="Arial" pitchFamily="34" charset="0"/>
                <a:cs typeface="Arial" pitchFamily="34" charset="0"/>
              </a:rPr>
              <a:t>Massif</a:t>
            </a:r>
            <a:endParaRPr lang="fr-FR" sz="1800" kern="0" baseline="0" dirty="0">
              <a:latin typeface="Arial" pitchFamily="34" charset="0"/>
              <a:cs typeface="Arial" pitchFamily="34" charset="0"/>
            </a:endParaRPr>
          </a:p>
          <a:p>
            <a:pPr marL="0" indent="0" algn="just">
              <a:buNone/>
            </a:pPr>
            <a:r>
              <a:rPr lang="fr-FR" sz="1800" kern="0" baseline="0" dirty="0" smtClean="0">
                <a:latin typeface="Arial" pitchFamily="34" charset="0"/>
                <a:cs typeface="Arial" pitchFamily="34" charset="0"/>
              </a:rPr>
              <a:t>Concertation </a:t>
            </a:r>
            <a:r>
              <a:rPr lang="fr-FR" sz="1800" kern="0" baseline="0" dirty="0">
                <a:latin typeface="Arial" pitchFamily="34" charset="0"/>
                <a:cs typeface="Arial" pitchFamily="34" charset="0"/>
              </a:rPr>
              <a:t>avec les participants : vos retours </a:t>
            </a:r>
            <a:r>
              <a:rPr lang="fr-FR" sz="1800" kern="0" baseline="0" dirty="0" smtClean="0">
                <a:latin typeface="Arial" pitchFamily="34" charset="0"/>
                <a:cs typeface="Arial" pitchFamily="34" charset="0"/>
              </a:rPr>
              <a:t>sont attendus </a:t>
            </a:r>
            <a:endParaRPr lang="fr-FR" sz="1800" kern="0" baseline="0" dirty="0">
              <a:latin typeface="Arial" pitchFamily="34" charset="0"/>
              <a:cs typeface="Arial" pitchFamily="34" charset="0"/>
            </a:endParaRPr>
          </a:p>
        </p:txBody>
      </p:sp>
      <p:sp>
        <p:nvSpPr>
          <p:cNvPr id="7" name="Titre 1"/>
          <p:cNvSpPr txBox="1">
            <a:spLocks/>
          </p:cNvSpPr>
          <p:nvPr/>
        </p:nvSpPr>
        <p:spPr>
          <a:xfrm>
            <a:off x="1043608" y="32008"/>
            <a:ext cx="810039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000" kern="0" baseline="0" dirty="0" smtClean="0"/>
              <a:t>LE CADRE DE LA POLITIQUE REGIONALE DE LA MONTAGNE</a:t>
            </a:r>
            <a:endParaRPr lang="fr-FR" sz="2000" kern="0" baseline="0" dirty="0"/>
          </a:p>
        </p:txBody>
      </p:sp>
    </p:spTree>
    <p:extLst>
      <p:ext uri="{BB962C8B-B14F-4D97-AF65-F5344CB8AC3E}">
        <p14:creationId xmlns:p14="http://schemas.microsoft.com/office/powerpoint/2010/main" val="420072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905" y="1844824"/>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Suivre et évaluer la progression </a:t>
            </a:r>
            <a:endParaRPr lang="fr-FR" sz="2800" b="1" u="sng" kern="0" baseline="0" dirty="0" smtClean="0"/>
          </a:p>
          <a:p>
            <a:pPr marL="0" indent="0" algn="ctr">
              <a:buFontTx/>
              <a:buNone/>
            </a:pPr>
            <a:endParaRPr lang="fr-FR" sz="2800" b="1" u="sng" kern="0" baseline="0" dirty="0"/>
          </a:p>
          <a:p>
            <a:pPr marL="0" indent="0" algn="ctr">
              <a:buFontTx/>
              <a:buNone/>
            </a:pPr>
            <a:endParaRPr lang="fr-FR" sz="900" b="1" u="sng" kern="0" baseline="0" dirty="0"/>
          </a:p>
          <a:p>
            <a:pPr algn="just">
              <a:buFont typeface="Wingdings" panose="05000000000000000000" pitchFamily="2" charset="2"/>
              <a:buChar char="Ø"/>
            </a:pPr>
            <a:r>
              <a:rPr lang="fr-FR" sz="2000" kern="0" baseline="0" dirty="0">
                <a:latin typeface="Arial" pitchFamily="34" charset="0"/>
                <a:cs typeface="Arial" pitchFamily="34" charset="0"/>
              </a:rPr>
              <a:t>Un </a:t>
            </a:r>
            <a:r>
              <a:rPr lang="fr-FR" sz="2000" b="1" kern="0" baseline="0" dirty="0">
                <a:latin typeface="Arial" pitchFamily="34" charset="0"/>
                <a:cs typeface="Arial" pitchFamily="34" charset="0"/>
              </a:rPr>
              <a:t>suivi-évaluation</a:t>
            </a:r>
            <a:r>
              <a:rPr lang="fr-FR" sz="2000" kern="0" baseline="0" dirty="0">
                <a:latin typeface="Arial" pitchFamily="34" charset="0"/>
                <a:cs typeface="Arial" pitchFamily="34" charset="0"/>
              </a:rPr>
              <a:t> assuré par les services de la Région, avec la participation des territoires </a:t>
            </a:r>
            <a:r>
              <a:rPr lang="fr-FR" sz="2000" kern="0" baseline="0" dirty="0" smtClean="0">
                <a:latin typeface="Arial" pitchFamily="34" charset="0"/>
                <a:cs typeface="Arial" pitchFamily="34" charset="0"/>
              </a:rPr>
              <a:t>bénéficiaires</a:t>
            </a:r>
          </a:p>
          <a:p>
            <a:pPr algn="just">
              <a:buFont typeface="Wingdings" panose="05000000000000000000" pitchFamily="2" charset="2"/>
              <a:buChar char="Ø"/>
            </a:pPr>
            <a:endParaRPr lang="fr-FR" sz="2000" kern="0" baseline="0" dirty="0">
              <a:latin typeface="Arial" pitchFamily="34" charset="0"/>
              <a:cs typeface="Arial" pitchFamily="34" charset="0"/>
            </a:endParaRPr>
          </a:p>
          <a:p>
            <a:pPr algn="just">
              <a:buFont typeface="Wingdings" panose="05000000000000000000" pitchFamily="2" charset="2"/>
              <a:buChar char="Ø"/>
            </a:pPr>
            <a:r>
              <a:rPr lang="fr-FR" sz="2000" kern="0" baseline="0" dirty="0">
                <a:latin typeface="Arial" pitchFamily="34" charset="0"/>
                <a:cs typeface="Arial" pitchFamily="34" charset="0"/>
              </a:rPr>
              <a:t>Un </a:t>
            </a:r>
            <a:r>
              <a:rPr lang="fr-FR" sz="2000" b="1" kern="0" baseline="0" dirty="0">
                <a:latin typeface="Arial" pitchFamily="34" charset="0"/>
                <a:cs typeface="Arial" pitchFamily="34" charset="0"/>
              </a:rPr>
              <a:t>bilan annuel </a:t>
            </a:r>
            <a:r>
              <a:rPr lang="fr-FR" sz="2000" kern="0" baseline="0" dirty="0">
                <a:latin typeface="Arial" pitchFamily="34" charset="0"/>
                <a:cs typeface="Arial" pitchFamily="34" charset="0"/>
              </a:rPr>
              <a:t>avec chaque territoire accompagné dans le cadre d’une convention « stratégie espace </a:t>
            </a:r>
            <a:r>
              <a:rPr lang="fr-FR" sz="2000" kern="0" baseline="0" dirty="0" err="1">
                <a:latin typeface="Arial" pitchFamily="34" charset="0"/>
                <a:cs typeface="Arial" pitchFamily="34" charset="0"/>
              </a:rPr>
              <a:t>valléen</a:t>
            </a:r>
            <a:r>
              <a:rPr lang="fr-FR" sz="2000" kern="0" baseline="0" dirty="0">
                <a:latin typeface="Arial" pitchFamily="34" charset="0"/>
                <a:cs typeface="Arial" pitchFamily="34" charset="0"/>
              </a:rPr>
              <a:t> </a:t>
            </a:r>
            <a:r>
              <a:rPr lang="fr-FR" sz="2000" kern="0" baseline="0" dirty="0" smtClean="0">
                <a:latin typeface="Arial" pitchFamily="34" charset="0"/>
                <a:cs typeface="Arial" pitchFamily="34" charset="0"/>
              </a:rPr>
              <a:t>»</a:t>
            </a:r>
          </a:p>
          <a:p>
            <a:pPr algn="just">
              <a:buFont typeface="Wingdings" panose="05000000000000000000" pitchFamily="2" charset="2"/>
              <a:buChar char="Ø"/>
            </a:pPr>
            <a:endParaRPr lang="fr-FR" sz="2000" kern="0" baseline="0" dirty="0">
              <a:latin typeface="Arial" pitchFamily="34" charset="0"/>
              <a:cs typeface="Arial" pitchFamily="34" charset="0"/>
            </a:endParaRPr>
          </a:p>
          <a:p>
            <a:pPr algn="just">
              <a:buFont typeface="Wingdings" panose="05000000000000000000" pitchFamily="2" charset="2"/>
              <a:buChar char="Ø"/>
            </a:pPr>
            <a:r>
              <a:rPr lang="fr-FR" sz="2000" kern="0" baseline="0" dirty="0">
                <a:latin typeface="Arial" pitchFamily="34" charset="0"/>
                <a:cs typeface="Arial" pitchFamily="34" charset="0"/>
              </a:rPr>
              <a:t>L’étape de l’évaluation à </a:t>
            </a:r>
            <a:r>
              <a:rPr lang="fr-FR" sz="2000" b="1" kern="0" baseline="0" dirty="0">
                <a:latin typeface="Arial" pitchFamily="34" charset="0"/>
                <a:cs typeface="Arial" pitchFamily="34" charset="0"/>
              </a:rPr>
              <a:t>mi-parcours</a:t>
            </a:r>
            <a:r>
              <a:rPr lang="fr-FR" sz="2000" kern="0" baseline="0" dirty="0">
                <a:latin typeface="Arial" pitchFamily="34" charset="0"/>
                <a:cs typeface="Arial" pitchFamily="34" charset="0"/>
              </a:rPr>
              <a:t>, en lien avec les programmes interrégionaux</a:t>
            </a:r>
            <a:endParaRPr lang="fr-FR" sz="1800" kern="0" baseline="0" dirty="0">
              <a:latin typeface="Arial" pitchFamily="34" charset="0"/>
              <a:cs typeface="Arial" pitchFamily="34" charset="0"/>
            </a:endParaRPr>
          </a:p>
        </p:txBody>
      </p:sp>
      <p:sp>
        <p:nvSpPr>
          <p:cNvPr id="7" name="Titre 1"/>
          <p:cNvSpPr txBox="1">
            <a:spLocks/>
          </p:cNvSpPr>
          <p:nvPr/>
        </p:nvSpPr>
        <p:spPr>
          <a:xfrm>
            <a:off x="1043608" y="32008"/>
            <a:ext cx="810039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000" kern="0" baseline="0" dirty="0" smtClean="0"/>
              <a:t>LE CADRE DE LA POLITIQUE REGIONALE DE LA MONTAGNE</a:t>
            </a:r>
            <a:endParaRPr lang="fr-FR" sz="2000" kern="0" baseline="0" dirty="0"/>
          </a:p>
        </p:txBody>
      </p:sp>
    </p:spTree>
    <p:extLst>
      <p:ext uri="{BB962C8B-B14F-4D97-AF65-F5344CB8AC3E}">
        <p14:creationId xmlns:p14="http://schemas.microsoft.com/office/powerpoint/2010/main" val="113471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a:xfrm>
            <a:off x="138944" y="476672"/>
            <a:ext cx="8856984" cy="463971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endParaRPr lang="fr-FR" sz="2800" b="1" u="sng" kern="0" baseline="0" dirty="0" smtClean="0"/>
          </a:p>
          <a:p>
            <a:pPr marL="0" indent="0" algn="ctr">
              <a:buFontTx/>
              <a:buNone/>
            </a:pPr>
            <a:endParaRPr lang="fr-FR" sz="2800" b="1" u="sng" kern="0" baseline="0" dirty="0"/>
          </a:p>
          <a:p>
            <a:pPr marL="0" indent="0" algn="ctr">
              <a:buFontTx/>
              <a:buNone/>
            </a:pPr>
            <a:endParaRPr lang="fr-FR" sz="2800" b="1" u="sng" kern="0" baseline="0" dirty="0" smtClean="0"/>
          </a:p>
          <a:p>
            <a:pPr marL="0" indent="0" algn="ctr">
              <a:buFontTx/>
              <a:buNone/>
            </a:pPr>
            <a:endParaRPr lang="fr-FR" sz="2800" b="1" u="sng" kern="0" baseline="0" dirty="0"/>
          </a:p>
          <a:p>
            <a:pPr marL="0" indent="0" algn="ctr">
              <a:buFontTx/>
              <a:buNone/>
            </a:pPr>
            <a:r>
              <a:rPr lang="fr-FR" sz="2800" b="1" u="sng" kern="0" baseline="0" dirty="0"/>
              <a:t>Le volet territorial : </a:t>
            </a:r>
            <a:br>
              <a:rPr lang="fr-FR" sz="2800" b="1" u="sng" kern="0" baseline="0" dirty="0"/>
            </a:br>
            <a:r>
              <a:rPr lang="fr-FR" sz="2800" b="1" u="sng" kern="0" baseline="0" dirty="0"/>
              <a:t>conventions « </a:t>
            </a:r>
            <a:r>
              <a:rPr lang="fr-FR" sz="2800" b="1" u="sng" kern="0" baseline="0" dirty="0" smtClean="0"/>
              <a:t>espace </a:t>
            </a:r>
            <a:r>
              <a:rPr lang="fr-FR" sz="2800" b="1" u="sng" kern="0" baseline="0" dirty="0" err="1" smtClean="0"/>
              <a:t>valléen</a:t>
            </a:r>
            <a:r>
              <a:rPr lang="fr-FR" sz="2800" b="1" u="sng" kern="0" baseline="0" dirty="0"/>
              <a:t> </a:t>
            </a:r>
            <a:r>
              <a:rPr lang="fr-FR" sz="2800" b="1" u="sng" kern="0" baseline="0" dirty="0" smtClean="0"/>
              <a:t>»</a:t>
            </a:r>
          </a:p>
          <a:p>
            <a:pPr marL="0" indent="0" algn="ctr">
              <a:buFontTx/>
              <a:buNone/>
            </a:pPr>
            <a:endParaRPr lang="fr-FR" sz="2000" b="1" u="sng" kern="0" baseline="0" dirty="0" smtClean="0"/>
          </a:p>
          <a:p>
            <a:pPr marL="0" indent="0" algn="ctr">
              <a:buFontTx/>
              <a:buNone/>
            </a:pPr>
            <a:endParaRPr lang="fr-FR" sz="1800" kern="0" baseline="0" dirty="0"/>
          </a:p>
        </p:txBody>
      </p:sp>
    </p:spTree>
    <p:extLst>
      <p:ext uri="{BB962C8B-B14F-4D97-AF65-F5344CB8AC3E}">
        <p14:creationId xmlns:p14="http://schemas.microsoft.com/office/powerpoint/2010/main" val="252757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905" y="1314595"/>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400" b="1" u="sng" kern="0" baseline="0" dirty="0"/>
              <a:t>Un contrat pluriannuel de 6 ans entre la Région et la structure chef de file</a:t>
            </a:r>
          </a:p>
          <a:p>
            <a:pPr marL="0" indent="0" algn="ctr">
              <a:buFontTx/>
              <a:buNone/>
            </a:pPr>
            <a:endParaRPr lang="fr-FR" sz="900" b="1" u="sng" kern="0" baseline="0" dirty="0" smtClean="0"/>
          </a:p>
          <a:p>
            <a:pPr marL="0" indent="0" algn="ctr">
              <a:buFontTx/>
              <a:buNone/>
            </a:pPr>
            <a:endParaRPr lang="fr-FR" sz="900" b="1" u="sng" kern="0" baseline="0" dirty="0"/>
          </a:p>
          <a:p>
            <a:pPr marL="0" indent="0" algn="just">
              <a:buNone/>
            </a:pPr>
            <a:r>
              <a:rPr lang="fr-FR" sz="1600" dirty="0" smtClean="0">
                <a:latin typeface="Arial" panose="020B0604020202020204" pitchFamily="34" charset="0"/>
                <a:cs typeface="Arial" panose="020B0604020202020204" pitchFamily="34" charset="0"/>
              </a:rPr>
              <a:t>Dans </a:t>
            </a:r>
            <a:r>
              <a:rPr lang="fr-FR" sz="1600" dirty="0">
                <a:latin typeface="Arial" panose="020B0604020202020204" pitchFamily="34" charset="0"/>
                <a:cs typeface="Arial" panose="020B0604020202020204" pitchFamily="34" charset="0"/>
              </a:rPr>
              <a:t>le cadre d’une approche interrégionale qui détermine des orientations stratégiques à l’échelle du massif des Alpes (CIMA et  POIA), mais plus largement pour répondre aux besoins des territoires des Alpes du Sud, la Région souhaite agir pour accompagner les dynamiques de structuration progressive et de développement intégré, au bénéfice des territoires du Massif et de l’ensemble des habitants de la région ; </a:t>
            </a:r>
          </a:p>
          <a:p>
            <a:pPr marL="0" indent="0" algn="just">
              <a:buNone/>
            </a:pPr>
            <a:r>
              <a:rPr lang="fr-FR" sz="1600" dirty="0" smtClean="0">
                <a:latin typeface="Arial" panose="020B0604020202020204" pitchFamily="34" charset="0"/>
                <a:cs typeface="Arial" panose="020B0604020202020204" pitchFamily="34" charset="0"/>
              </a:rPr>
              <a:t>La </a:t>
            </a:r>
            <a:r>
              <a:rPr lang="fr-FR" sz="1600" dirty="0">
                <a:latin typeface="Arial" panose="020B0604020202020204" pitchFamily="34" charset="0"/>
                <a:cs typeface="Arial" panose="020B0604020202020204" pitchFamily="34" charset="0"/>
              </a:rPr>
              <a:t>période 2015-2020 constitue une nouvelle étape pour les territoires du Massif, dans la continuité de l’action de la Région Provence-Alpes-Côte d’Azur en faveur du Massif alpin; </a:t>
            </a:r>
          </a:p>
          <a:p>
            <a:pPr marL="0" indent="0" algn="just">
              <a:buNone/>
            </a:pPr>
            <a:endParaRPr lang="fr-FR" sz="1600" dirty="0">
              <a:latin typeface="Arial" panose="020B0604020202020204" pitchFamily="34" charset="0"/>
              <a:cs typeface="Arial" panose="020B0604020202020204" pitchFamily="34" charset="0"/>
            </a:endParaRPr>
          </a:p>
          <a:p>
            <a:pPr marL="0" indent="0" algn="just">
              <a:buNone/>
            </a:pPr>
            <a:r>
              <a:rPr lang="fr-FR" sz="1600" dirty="0" smtClean="0">
                <a:latin typeface="Arial" panose="020B0604020202020204" pitchFamily="34" charset="0"/>
                <a:cs typeface="Arial" panose="020B0604020202020204" pitchFamily="34" charset="0"/>
              </a:rPr>
              <a:t>Le </a:t>
            </a:r>
            <a:r>
              <a:rPr lang="fr-FR" sz="1600" dirty="0">
                <a:latin typeface="Arial" panose="020B0604020202020204" pitchFamily="34" charset="0"/>
                <a:cs typeface="Arial" panose="020B0604020202020204" pitchFamily="34" charset="0"/>
              </a:rPr>
              <a:t>volet territorial de la politique régionale de la montagne s’inscrit dans le cadre de la démarche des contrats Contrat Régional d'Equilibre Territorial </a:t>
            </a:r>
            <a:r>
              <a:rPr lang="fr-FR" sz="1600" dirty="0" smtClean="0">
                <a:latin typeface="Arial" panose="020B0604020202020204" pitchFamily="34" charset="0"/>
                <a:cs typeface="Arial" panose="020B0604020202020204" pitchFamily="34" charset="0"/>
              </a:rPr>
              <a:t>;</a:t>
            </a:r>
          </a:p>
          <a:p>
            <a:pPr marL="0" indent="0" algn="just">
              <a:buNone/>
            </a:pPr>
            <a:endParaRPr lang="fr-FR" sz="1600" dirty="0">
              <a:latin typeface="Arial" panose="020B0604020202020204" pitchFamily="34" charset="0"/>
              <a:cs typeface="Arial" panose="020B0604020202020204" pitchFamily="34" charset="0"/>
            </a:endParaRPr>
          </a:p>
          <a:p>
            <a:pPr marL="0" indent="0" algn="just">
              <a:buNone/>
            </a:pPr>
            <a:r>
              <a:rPr lang="fr-FR" sz="1600" dirty="0" smtClean="0">
                <a:latin typeface="Arial" panose="020B0604020202020204" pitchFamily="34" charset="0"/>
                <a:cs typeface="Arial" panose="020B0604020202020204" pitchFamily="34" charset="0"/>
              </a:rPr>
              <a:t>Les </a:t>
            </a:r>
            <a:r>
              <a:rPr lang="fr-FR" sz="1600" dirty="0">
                <a:latin typeface="Arial" panose="020B0604020202020204" pitchFamily="34" charset="0"/>
                <a:cs typeface="Arial" panose="020B0604020202020204" pitchFamily="34" charset="0"/>
              </a:rPr>
              <a:t>stratégies « espaces valléens » retenues par la Région dans le cadre de la démarche CRET, pourront se conduire, à l’échelle du territoire du projet de CRET, ainsi qu’à l’échelle de territoires infra territoriaux du CRET avec les EPCI et les PNR ou projet de PNR concernés ;</a:t>
            </a:r>
          </a:p>
        </p:txBody>
      </p:sp>
      <p:sp>
        <p:nvSpPr>
          <p:cNvPr id="7" name="Titre 1"/>
          <p:cNvSpPr txBox="1">
            <a:spLocks/>
          </p:cNvSpPr>
          <p:nvPr/>
        </p:nvSpPr>
        <p:spPr>
          <a:xfrm>
            <a:off x="1043608" y="32008"/>
            <a:ext cx="810039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LES CONVENTIONS « ESPACE VALLEEN »</a:t>
            </a:r>
            <a:endParaRPr lang="fr-FR" sz="2400" kern="0" baseline="0" dirty="0"/>
          </a:p>
        </p:txBody>
      </p:sp>
    </p:spTree>
    <p:extLst>
      <p:ext uri="{BB962C8B-B14F-4D97-AF65-F5344CB8AC3E}">
        <p14:creationId xmlns:p14="http://schemas.microsoft.com/office/powerpoint/2010/main" val="338344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564" y="1556792"/>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Un contrat pluriannuel de 6 ans entre la Région et la structure chef de file</a:t>
            </a:r>
          </a:p>
          <a:p>
            <a:pPr marL="0" indent="0" algn="ctr">
              <a:buFontTx/>
              <a:buNone/>
            </a:pPr>
            <a:endParaRPr lang="fr-FR" sz="900" b="1" u="sng" kern="0" baseline="0" dirty="0"/>
          </a:p>
          <a:p>
            <a:pPr>
              <a:buFont typeface="Wingdings" panose="05000000000000000000" pitchFamily="2" charset="2"/>
              <a:buChar char="Ø"/>
            </a:pPr>
            <a:r>
              <a:rPr lang="fr-FR" sz="1800" kern="0" baseline="0" dirty="0" smtClean="0">
                <a:latin typeface="Arial" pitchFamily="34" charset="0"/>
                <a:cs typeface="Arial" pitchFamily="34" charset="0"/>
              </a:rPr>
              <a:t>La </a:t>
            </a:r>
            <a:r>
              <a:rPr lang="fr-FR" sz="1800" kern="0" baseline="0" dirty="0">
                <a:latin typeface="Arial" pitchFamily="34" charset="0"/>
                <a:cs typeface="Arial" pitchFamily="34" charset="0"/>
              </a:rPr>
              <a:t>stratégie « espace valléen » est </a:t>
            </a:r>
            <a:r>
              <a:rPr lang="fr-FR" sz="1800" b="1" kern="0" baseline="0" dirty="0">
                <a:latin typeface="Arial" pitchFamily="34" charset="0"/>
                <a:cs typeface="Arial" pitchFamily="34" charset="0"/>
              </a:rPr>
              <a:t>définie par le territoire</a:t>
            </a:r>
            <a:r>
              <a:rPr lang="fr-FR" sz="1800" kern="0" baseline="0" dirty="0">
                <a:latin typeface="Arial" pitchFamily="34" charset="0"/>
                <a:cs typeface="Arial" pitchFamily="34" charset="0"/>
              </a:rPr>
              <a:t>, avec la participation des acteurs locaux, en privilégiant l’expérimentation et en assurant  la mutualisation entre </a:t>
            </a:r>
            <a:r>
              <a:rPr lang="fr-FR" sz="1800" kern="0" baseline="0" dirty="0" smtClean="0">
                <a:latin typeface="Arial" pitchFamily="34" charset="0"/>
                <a:cs typeface="Arial" pitchFamily="34" charset="0"/>
              </a:rPr>
              <a:t>territoires</a:t>
            </a:r>
          </a:p>
          <a:p>
            <a:pPr marL="0" indent="0">
              <a:buNone/>
            </a:pPr>
            <a:endParaRPr lang="fr-FR" sz="1800" kern="0" baseline="0" dirty="0">
              <a:latin typeface="Arial" pitchFamily="34" charset="0"/>
              <a:cs typeface="Arial" pitchFamily="34" charset="0"/>
            </a:endParaRPr>
          </a:p>
          <a:p>
            <a:pPr>
              <a:buFont typeface="Wingdings" panose="05000000000000000000" pitchFamily="2" charset="2"/>
              <a:buChar char="Ø"/>
            </a:pPr>
            <a:r>
              <a:rPr lang="fr-FR" sz="1800" kern="0" baseline="0" dirty="0">
                <a:latin typeface="Arial" pitchFamily="34" charset="0"/>
                <a:cs typeface="Arial" pitchFamily="34" charset="0"/>
              </a:rPr>
              <a:t>La stratégie est </a:t>
            </a:r>
            <a:r>
              <a:rPr lang="fr-FR" sz="1800" b="1" kern="0" baseline="0" dirty="0">
                <a:latin typeface="Arial" pitchFamily="34" charset="0"/>
                <a:cs typeface="Arial" pitchFamily="34" charset="0"/>
              </a:rPr>
              <a:t>structurée par la politique régionale </a:t>
            </a:r>
            <a:r>
              <a:rPr lang="fr-FR" sz="1800" kern="0" baseline="0" dirty="0">
                <a:latin typeface="Arial" pitchFamily="34" charset="0"/>
                <a:cs typeface="Arial" pitchFamily="34" charset="0"/>
              </a:rPr>
              <a:t>: </a:t>
            </a:r>
          </a:p>
          <a:p>
            <a:pPr lvl="1">
              <a:buFont typeface="Wingdings" panose="05000000000000000000" pitchFamily="2" charset="2"/>
              <a:buChar char="Ø"/>
            </a:pPr>
            <a:r>
              <a:rPr lang="fr-FR" sz="1400" kern="0" baseline="0" dirty="0">
                <a:latin typeface="Arial" pitchFamily="34" charset="0"/>
                <a:cs typeface="Arial" pitchFamily="34" charset="0"/>
              </a:rPr>
              <a:t>Contribution à l’objectif régional</a:t>
            </a:r>
          </a:p>
          <a:p>
            <a:pPr lvl="1">
              <a:buFont typeface="Wingdings" panose="05000000000000000000" pitchFamily="2" charset="2"/>
              <a:buChar char="Ø"/>
            </a:pPr>
            <a:r>
              <a:rPr lang="fr-FR" sz="1400" kern="0" baseline="0" dirty="0">
                <a:latin typeface="Arial" pitchFamily="34" charset="0"/>
                <a:cs typeface="Arial" pitchFamily="34" charset="0"/>
              </a:rPr>
              <a:t>Priorités patrimoine alpin et nouveaux services</a:t>
            </a:r>
          </a:p>
          <a:p>
            <a:pPr lvl="1">
              <a:buFont typeface="Wingdings" panose="05000000000000000000" pitchFamily="2" charset="2"/>
              <a:buChar char="Ø"/>
            </a:pPr>
            <a:r>
              <a:rPr lang="fr-FR" sz="1400" kern="0" baseline="0" dirty="0">
                <a:latin typeface="Arial" pitchFamily="34" charset="0"/>
                <a:cs typeface="Arial" pitchFamily="34" charset="0"/>
              </a:rPr>
              <a:t>Priorités transversales : adaptation au changement climatique et cohérence Contrat Régional d’Equilibre Territorial/projets de </a:t>
            </a:r>
            <a:r>
              <a:rPr lang="fr-FR" sz="1400" kern="0" baseline="0" dirty="0" smtClean="0">
                <a:latin typeface="Arial" pitchFamily="34" charset="0"/>
                <a:cs typeface="Arial" pitchFamily="34" charset="0"/>
              </a:rPr>
              <a:t>PNR</a:t>
            </a:r>
          </a:p>
          <a:p>
            <a:pPr marL="457200" lvl="1" indent="0">
              <a:buNone/>
            </a:pPr>
            <a:endParaRPr lang="fr-FR" sz="1400" kern="0" baseline="0" dirty="0">
              <a:latin typeface="Arial" pitchFamily="34" charset="0"/>
              <a:cs typeface="Arial" pitchFamily="34" charset="0"/>
            </a:endParaRPr>
          </a:p>
          <a:p>
            <a:pPr>
              <a:buFont typeface="Wingdings" panose="05000000000000000000" pitchFamily="2" charset="2"/>
              <a:buChar char="Ø"/>
            </a:pPr>
            <a:r>
              <a:rPr lang="fr-FR" sz="1800" b="1" kern="0" baseline="0" dirty="0">
                <a:latin typeface="Arial" pitchFamily="34" charset="0"/>
                <a:cs typeface="Arial" pitchFamily="34" charset="0"/>
              </a:rPr>
              <a:t>Plans d’actions pluriannuels </a:t>
            </a:r>
            <a:r>
              <a:rPr lang="fr-FR" sz="1800" kern="0" baseline="0" dirty="0">
                <a:latin typeface="Arial" pitchFamily="34" charset="0"/>
                <a:cs typeface="Arial" pitchFamily="34" charset="0"/>
              </a:rPr>
              <a:t>de 3 ans impliquant une évaluation à mi-parcours</a:t>
            </a:r>
          </a:p>
        </p:txBody>
      </p:sp>
      <p:sp>
        <p:nvSpPr>
          <p:cNvPr id="7" name="Titre 1"/>
          <p:cNvSpPr txBox="1">
            <a:spLocks/>
          </p:cNvSpPr>
          <p:nvPr/>
        </p:nvSpPr>
        <p:spPr>
          <a:xfrm>
            <a:off x="1043608" y="32008"/>
            <a:ext cx="810039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LES CONVENTIONS « ESPACE VALLEEN »</a:t>
            </a:r>
            <a:endParaRPr lang="fr-FR" sz="2400" kern="0" baseline="0" dirty="0"/>
          </a:p>
        </p:txBody>
      </p:sp>
    </p:spTree>
    <p:extLst>
      <p:ext uri="{BB962C8B-B14F-4D97-AF65-F5344CB8AC3E}">
        <p14:creationId xmlns:p14="http://schemas.microsoft.com/office/powerpoint/2010/main" val="327439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905" y="1628800"/>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Ce qui ne change pas par rapport à 2007-2013 </a:t>
            </a:r>
          </a:p>
          <a:p>
            <a:pPr marL="0" indent="0" algn="ctr">
              <a:buFontTx/>
              <a:buNone/>
            </a:pPr>
            <a:endParaRPr lang="fr-FR" sz="900" b="1" u="sng" kern="0" baseline="0" dirty="0"/>
          </a:p>
          <a:p>
            <a:pPr>
              <a:buFont typeface="Wingdings" panose="05000000000000000000" pitchFamily="2" charset="2"/>
              <a:buChar char="Ø"/>
            </a:pPr>
            <a:r>
              <a:rPr lang="fr-FR" sz="1600" kern="0" baseline="0" dirty="0">
                <a:latin typeface="Arial" pitchFamily="34" charset="0"/>
                <a:cs typeface="Arial" pitchFamily="34" charset="0"/>
              </a:rPr>
              <a:t>Un contrat pluriannuel « espace </a:t>
            </a:r>
            <a:r>
              <a:rPr lang="fr-FR" sz="1600" kern="0" baseline="0" dirty="0" err="1">
                <a:latin typeface="Arial" pitchFamily="34" charset="0"/>
                <a:cs typeface="Arial" pitchFamily="34" charset="0"/>
              </a:rPr>
              <a:t>valléen</a:t>
            </a:r>
            <a:r>
              <a:rPr lang="fr-FR" sz="1600" kern="0" baseline="0" dirty="0">
                <a:latin typeface="Arial" pitchFamily="34" charset="0"/>
                <a:cs typeface="Arial" pitchFamily="34" charset="0"/>
              </a:rPr>
              <a:t> » unique avec la structure porteuse de la stratégie</a:t>
            </a:r>
          </a:p>
          <a:p>
            <a:pPr>
              <a:buFont typeface="Wingdings" panose="05000000000000000000" pitchFamily="2" charset="2"/>
              <a:buChar char="Ø"/>
            </a:pPr>
            <a:r>
              <a:rPr lang="fr-FR" sz="1600" kern="0" baseline="0" dirty="0">
                <a:latin typeface="Arial" pitchFamily="34" charset="0"/>
                <a:cs typeface="Arial" pitchFamily="34" charset="0"/>
              </a:rPr>
              <a:t>Porteurs d’opération éligibles : acteurs publics, associatifs ou privés du territoire </a:t>
            </a:r>
          </a:p>
          <a:p>
            <a:pPr>
              <a:buFont typeface="Wingdings" panose="05000000000000000000" pitchFamily="2" charset="2"/>
              <a:buChar char="Ø"/>
            </a:pPr>
            <a:r>
              <a:rPr lang="fr-FR" sz="1600" kern="0" baseline="0" dirty="0">
                <a:latin typeface="Arial" pitchFamily="34" charset="0"/>
                <a:cs typeface="Arial" pitchFamily="34" charset="0"/>
              </a:rPr>
              <a:t>Une phase </a:t>
            </a:r>
            <a:r>
              <a:rPr lang="fr-FR" sz="1600" kern="0" baseline="0" dirty="0" smtClean="0">
                <a:latin typeface="Arial" pitchFamily="34" charset="0"/>
                <a:cs typeface="Arial" pitchFamily="34" charset="0"/>
              </a:rPr>
              <a:t>d’élaboration de la stratégie</a:t>
            </a:r>
          </a:p>
          <a:p>
            <a:pPr marL="0" indent="0" algn="ctr">
              <a:buFontTx/>
              <a:buNone/>
            </a:pPr>
            <a:r>
              <a:rPr lang="fr-FR" sz="2800" b="1" u="sng" kern="0" baseline="0" dirty="0" smtClean="0"/>
              <a:t>Ce qui change par rapport à 2007-2013 </a:t>
            </a:r>
          </a:p>
          <a:p>
            <a:pPr marL="0" indent="0" algn="ctr">
              <a:buFontTx/>
              <a:buNone/>
            </a:pPr>
            <a:endParaRPr lang="fr-FR" sz="800" b="1" u="sng" kern="0" baseline="0" dirty="0"/>
          </a:p>
          <a:p>
            <a:pPr>
              <a:buFont typeface="Wingdings" panose="05000000000000000000" pitchFamily="2" charset="2"/>
              <a:buChar char="Ø"/>
            </a:pPr>
            <a:r>
              <a:rPr lang="fr-FR" sz="1600" kern="0" baseline="0" dirty="0" smtClean="0">
                <a:latin typeface="Arial" pitchFamily="34" charset="0"/>
                <a:cs typeface="Arial" pitchFamily="34" charset="0"/>
              </a:rPr>
              <a:t>La convention s’inscrit dans la démarche du Contrat Régional d’Equilibre Territorial</a:t>
            </a:r>
          </a:p>
          <a:p>
            <a:pPr>
              <a:buFont typeface="Wingdings" panose="05000000000000000000" pitchFamily="2" charset="2"/>
              <a:buChar char="Ø"/>
            </a:pPr>
            <a:r>
              <a:rPr lang="fr-FR" sz="1600" kern="0" baseline="0" dirty="0" smtClean="0">
                <a:latin typeface="Arial" pitchFamily="34" charset="0"/>
                <a:cs typeface="Arial" pitchFamily="34" charset="0"/>
              </a:rPr>
              <a:t>Couverture territoriale sur l’ensemble du Massif </a:t>
            </a:r>
          </a:p>
          <a:p>
            <a:pPr>
              <a:buFont typeface="Wingdings" panose="05000000000000000000" pitchFamily="2" charset="2"/>
              <a:buChar char="Ø"/>
            </a:pPr>
            <a:r>
              <a:rPr lang="fr-FR" sz="1600" kern="0" baseline="0" dirty="0" smtClean="0">
                <a:latin typeface="Arial" pitchFamily="34" charset="0"/>
                <a:cs typeface="Arial" pitchFamily="34" charset="0"/>
              </a:rPr>
              <a:t>La stratégie espace valléen est sélectionnée dès 2015 et par l’ensemble du partenariat </a:t>
            </a:r>
            <a:endParaRPr lang="fr-FR" sz="1600" kern="0" baseline="0" dirty="0">
              <a:latin typeface="Arial" pitchFamily="34" charset="0"/>
              <a:cs typeface="Arial" pitchFamily="34" charset="0"/>
            </a:endParaRPr>
          </a:p>
          <a:p>
            <a:pPr>
              <a:buFont typeface="Wingdings" panose="05000000000000000000" pitchFamily="2" charset="2"/>
              <a:buChar char="Ø"/>
            </a:pPr>
            <a:r>
              <a:rPr lang="fr-FR" sz="1600" kern="0" baseline="0" dirty="0" smtClean="0">
                <a:latin typeface="Arial" pitchFamily="34" charset="0"/>
                <a:cs typeface="Arial" pitchFamily="34" charset="0"/>
              </a:rPr>
              <a:t>Des </a:t>
            </a:r>
            <a:r>
              <a:rPr lang="fr-FR" sz="1600" kern="0" baseline="0" dirty="0">
                <a:latin typeface="Arial" pitchFamily="34" charset="0"/>
                <a:cs typeface="Arial" pitchFamily="34" charset="0"/>
              </a:rPr>
              <a:t>actions concrètes enrichies : diversification été, hiver, sites culturels – mais aussi : évènements culturels, services mobilité, services TIC</a:t>
            </a:r>
          </a:p>
          <a:p>
            <a:pPr>
              <a:buFont typeface="Wingdings" panose="05000000000000000000" pitchFamily="2" charset="2"/>
              <a:buChar char="Ø"/>
            </a:pPr>
            <a:r>
              <a:rPr lang="fr-FR" sz="1600" kern="0" baseline="0" dirty="0" smtClean="0">
                <a:latin typeface="Arial" pitchFamily="34" charset="0"/>
                <a:cs typeface="Arial" pitchFamily="34" charset="0"/>
              </a:rPr>
              <a:t>Non </a:t>
            </a:r>
            <a:r>
              <a:rPr lang="fr-FR" sz="1600" kern="0" baseline="0" dirty="0">
                <a:latin typeface="Arial" pitchFamily="34" charset="0"/>
                <a:cs typeface="Arial" pitchFamily="34" charset="0"/>
              </a:rPr>
              <a:t>plus une AMO « positionnement », mais une AMO « stratégie patrimoine alpes </a:t>
            </a:r>
            <a:r>
              <a:rPr lang="fr-FR" sz="1600" kern="0" baseline="0" dirty="0" smtClean="0">
                <a:latin typeface="Arial" pitchFamily="34" charset="0"/>
                <a:cs typeface="Arial" pitchFamily="34" charset="0"/>
              </a:rPr>
              <a:t>sports &amp; culture </a:t>
            </a:r>
            <a:r>
              <a:rPr lang="fr-FR" sz="1600" kern="0" baseline="0" dirty="0">
                <a:latin typeface="Arial" pitchFamily="34" charset="0"/>
                <a:cs typeface="Arial" pitchFamily="34" charset="0"/>
              </a:rPr>
              <a:t>été/hiver et nouveaux services » </a:t>
            </a:r>
          </a:p>
          <a:p>
            <a:pPr>
              <a:buFont typeface="Wingdings" panose="05000000000000000000" pitchFamily="2" charset="2"/>
              <a:buChar char="Ø"/>
            </a:pPr>
            <a:r>
              <a:rPr lang="fr-FR" sz="1600" kern="0" baseline="0" dirty="0">
                <a:latin typeface="Arial" pitchFamily="34" charset="0"/>
                <a:cs typeface="Arial" pitchFamily="34" charset="0"/>
              </a:rPr>
              <a:t>Une maquette pluriannuelle à confirmer fin </a:t>
            </a:r>
            <a:r>
              <a:rPr lang="fr-FR" sz="1600" kern="0" baseline="0" dirty="0" smtClean="0">
                <a:latin typeface="Arial" pitchFamily="34" charset="0"/>
                <a:cs typeface="Arial" pitchFamily="34" charset="0"/>
              </a:rPr>
              <a:t>2015</a:t>
            </a:r>
            <a:endParaRPr lang="fr-FR" sz="1600" kern="0" baseline="0" dirty="0">
              <a:latin typeface="Arial" pitchFamily="34" charset="0"/>
              <a:cs typeface="Arial" pitchFamily="34" charset="0"/>
            </a:endParaRPr>
          </a:p>
        </p:txBody>
      </p:sp>
      <p:sp>
        <p:nvSpPr>
          <p:cNvPr id="7" name="Titre 1"/>
          <p:cNvSpPr txBox="1">
            <a:spLocks/>
          </p:cNvSpPr>
          <p:nvPr/>
        </p:nvSpPr>
        <p:spPr>
          <a:xfrm>
            <a:off x="1043608" y="32008"/>
            <a:ext cx="810039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LES CONVENTIONS « ESPACE VALLEEN »</a:t>
            </a:r>
            <a:endParaRPr lang="fr-FR" sz="2400" kern="0" baseline="0" dirty="0"/>
          </a:p>
        </p:txBody>
      </p:sp>
    </p:spTree>
    <p:extLst>
      <p:ext uri="{BB962C8B-B14F-4D97-AF65-F5344CB8AC3E}">
        <p14:creationId xmlns:p14="http://schemas.microsoft.com/office/powerpoint/2010/main" val="218175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1417" y="864096"/>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1800" b="1" u="sng" kern="0" baseline="0" dirty="0"/>
              <a:t>Une démarche structurée dans le temps</a:t>
            </a:r>
          </a:p>
          <a:p>
            <a:pPr marL="0" indent="0" algn="ctr">
              <a:buFontTx/>
              <a:buNone/>
            </a:pPr>
            <a:endParaRPr lang="fr-FR" sz="1800" b="1" u="sng" kern="0" baseline="0" dirty="0"/>
          </a:p>
          <a:p>
            <a:pPr>
              <a:buFont typeface="Wingdings" panose="05000000000000000000" pitchFamily="2" charset="2"/>
              <a:buChar char="Ø"/>
            </a:pPr>
            <a:r>
              <a:rPr lang="fr-FR" sz="1800" kern="0" baseline="0" dirty="0">
                <a:latin typeface="Arial" pitchFamily="34" charset="0"/>
                <a:cs typeface="Arial" pitchFamily="34" charset="0"/>
              </a:rPr>
              <a:t>Elaboration de la stratégie et premières opérations FEDER (2015</a:t>
            </a:r>
            <a:r>
              <a:rPr lang="fr-FR" sz="1800" kern="0" baseline="0" dirty="0" smtClean="0">
                <a:latin typeface="Arial" pitchFamily="34" charset="0"/>
                <a:cs typeface="Arial" pitchFamily="34" charset="0"/>
              </a:rPr>
              <a:t>) – ingénierie et actions interrégionales OS1</a:t>
            </a:r>
            <a:endParaRPr lang="fr-FR" sz="1800" kern="0" baseline="0" dirty="0">
              <a:latin typeface="Arial" pitchFamily="34" charset="0"/>
              <a:cs typeface="Arial" pitchFamily="34" charset="0"/>
            </a:endParaRPr>
          </a:p>
          <a:p>
            <a:pPr>
              <a:buFont typeface="Wingdings" panose="05000000000000000000" pitchFamily="2" charset="2"/>
              <a:buChar char="Ø"/>
            </a:pPr>
            <a:r>
              <a:rPr lang="fr-FR" sz="1800" kern="0" baseline="0" dirty="0">
                <a:latin typeface="Arial" pitchFamily="34" charset="0"/>
                <a:cs typeface="Arial" pitchFamily="34" charset="0"/>
              </a:rPr>
              <a:t>Mise en œuvre du plan d’actions (2016-2017)</a:t>
            </a:r>
          </a:p>
          <a:p>
            <a:pPr>
              <a:buFont typeface="Wingdings" panose="05000000000000000000" pitchFamily="2" charset="2"/>
              <a:buChar char="Ø"/>
            </a:pPr>
            <a:r>
              <a:rPr lang="fr-FR" sz="1800" kern="0" baseline="0" dirty="0">
                <a:latin typeface="Arial" pitchFamily="34" charset="0"/>
                <a:cs typeface="Arial" pitchFamily="34" charset="0"/>
              </a:rPr>
              <a:t>Evaluation et 2ème plan d’actions (2018-2020</a:t>
            </a:r>
            <a:r>
              <a:rPr lang="fr-FR" sz="1800" kern="0" baseline="0" dirty="0" smtClean="0">
                <a:latin typeface="Arial" pitchFamily="34" charset="0"/>
                <a:cs typeface="Arial" pitchFamily="34" charset="0"/>
              </a:rPr>
              <a:t>)</a:t>
            </a:r>
            <a:endParaRPr lang="fr-FR" sz="1800" kern="0" baseline="0" dirty="0">
              <a:latin typeface="Arial" pitchFamily="34" charset="0"/>
              <a:cs typeface="Arial" pitchFamily="34" charset="0"/>
            </a:endParaRPr>
          </a:p>
          <a:p>
            <a:pPr marL="0" indent="0" algn="ctr">
              <a:buFontTx/>
              <a:buNone/>
            </a:pPr>
            <a:r>
              <a:rPr lang="fr-FR" sz="1800" b="1" u="sng" kern="0" baseline="0" dirty="0"/>
              <a:t>Les modalités de mise en </a:t>
            </a:r>
            <a:r>
              <a:rPr lang="fr-FR" sz="1800" b="1" u="sng" kern="0" baseline="0" dirty="0" smtClean="0"/>
              <a:t>œuvre </a:t>
            </a:r>
            <a:endParaRPr lang="fr-FR" sz="1800" b="1" u="sng" kern="0" baseline="0" dirty="0"/>
          </a:p>
          <a:p>
            <a:pPr marL="0" indent="0">
              <a:buNone/>
            </a:pPr>
            <a:r>
              <a:rPr lang="fr-FR" sz="1800" kern="0" baseline="0" dirty="0" smtClean="0">
                <a:latin typeface="Arial" pitchFamily="34" charset="0"/>
                <a:cs typeface="Arial" pitchFamily="34" charset="0"/>
              </a:rPr>
              <a:t>Le </a:t>
            </a:r>
            <a:r>
              <a:rPr lang="fr-FR" sz="1800" b="1" kern="0" baseline="0" dirty="0">
                <a:latin typeface="Arial" pitchFamily="34" charset="0"/>
                <a:cs typeface="Arial" pitchFamily="34" charset="0"/>
              </a:rPr>
              <a:t>chef de file signataire </a:t>
            </a:r>
            <a:r>
              <a:rPr lang="fr-FR" sz="1800" kern="0" baseline="0" dirty="0">
                <a:latin typeface="Arial" pitchFamily="34" charset="0"/>
                <a:cs typeface="Arial" pitchFamily="34" charset="0"/>
              </a:rPr>
              <a:t>assure :</a:t>
            </a:r>
          </a:p>
          <a:p>
            <a:pPr>
              <a:buFont typeface="Wingdings" panose="05000000000000000000" pitchFamily="2" charset="2"/>
              <a:buChar char="Ø"/>
            </a:pPr>
            <a:r>
              <a:rPr lang="fr-FR" sz="1800" kern="0" baseline="0" dirty="0">
                <a:latin typeface="Arial" pitchFamily="34" charset="0"/>
                <a:cs typeface="Arial" pitchFamily="34" charset="0"/>
              </a:rPr>
              <a:t>Pour le volet stratégique : animation coordination, mobilisation des moyens évaluation, production du document de projet, maquette financière pluriannuelle </a:t>
            </a:r>
          </a:p>
          <a:p>
            <a:pPr>
              <a:buFont typeface="Wingdings" panose="05000000000000000000" pitchFamily="2" charset="2"/>
              <a:buChar char="Ø"/>
            </a:pPr>
            <a:r>
              <a:rPr lang="fr-FR" sz="1800" kern="0" baseline="0" dirty="0">
                <a:latin typeface="Arial" pitchFamily="34" charset="0"/>
                <a:cs typeface="Arial" pitchFamily="34" charset="0"/>
              </a:rPr>
              <a:t>Pour le volet opérationnel : programmation, suivi technique et financier</a:t>
            </a:r>
          </a:p>
          <a:p>
            <a:pPr marL="0" indent="0">
              <a:buNone/>
            </a:pPr>
            <a:r>
              <a:rPr lang="fr-FR" sz="1800" kern="0" baseline="0" dirty="0">
                <a:latin typeface="Arial" pitchFamily="34" charset="0"/>
                <a:cs typeface="Arial" pitchFamily="34" charset="0"/>
              </a:rPr>
              <a:t>Un </a:t>
            </a:r>
            <a:r>
              <a:rPr lang="fr-FR" sz="1800" b="1" kern="0" baseline="0" dirty="0">
                <a:latin typeface="Arial" pitchFamily="34" charset="0"/>
                <a:cs typeface="Arial" pitchFamily="34" charset="0"/>
              </a:rPr>
              <a:t>comité de pilotage dédié</a:t>
            </a:r>
            <a:r>
              <a:rPr lang="fr-FR" sz="1800" kern="0" baseline="0" dirty="0">
                <a:latin typeface="Arial" pitchFamily="34" charset="0"/>
                <a:cs typeface="Arial" pitchFamily="34" charset="0"/>
              </a:rPr>
              <a:t> et un </a:t>
            </a:r>
            <a:r>
              <a:rPr lang="fr-FR" sz="1800" b="1" kern="0" baseline="0" dirty="0">
                <a:latin typeface="Arial" pitchFamily="34" charset="0"/>
                <a:cs typeface="Arial" pitchFamily="34" charset="0"/>
              </a:rPr>
              <a:t>comité technique </a:t>
            </a:r>
            <a:r>
              <a:rPr lang="fr-FR" sz="1800" kern="0" baseline="0" dirty="0">
                <a:latin typeface="Arial" pitchFamily="34" charset="0"/>
                <a:cs typeface="Arial" pitchFamily="34" charset="0"/>
              </a:rPr>
              <a:t>sont mis en place</a:t>
            </a:r>
          </a:p>
          <a:p>
            <a:pPr marL="0" indent="0">
              <a:buNone/>
            </a:pPr>
            <a:r>
              <a:rPr lang="fr-FR" sz="1800" kern="0" baseline="0" dirty="0">
                <a:latin typeface="Arial" pitchFamily="34" charset="0"/>
                <a:cs typeface="Arial" pitchFamily="34" charset="0"/>
              </a:rPr>
              <a:t>Une </a:t>
            </a:r>
            <a:r>
              <a:rPr lang="fr-FR" sz="1800" b="1" kern="0" baseline="0" dirty="0">
                <a:latin typeface="Arial" pitchFamily="34" charset="0"/>
                <a:cs typeface="Arial" pitchFamily="34" charset="0"/>
              </a:rPr>
              <a:t>équipe projet </a:t>
            </a:r>
            <a:r>
              <a:rPr lang="fr-FR" sz="1800" kern="0" baseline="0" dirty="0">
                <a:latin typeface="Arial" pitchFamily="34" charset="0"/>
                <a:cs typeface="Arial" pitchFamily="34" charset="0"/>
              </a:rPr>
              <a:t>est créée (avec attention à la présence d’ingénierie additionnelle) – chef de projet à temps plein </a:t>
            </a:r>
          </a:p>
          <a:p>
            <a:pPr marL="0" indent="0">
              <a:buNone/>
            </a:pPr>
            <a:r>
              <a:rPr lang="fr-FR" sz="1800" kern="0" baseline="0" dirty="0">
                <a:latin typeface="Arial" pitchFamily="34" charset="0"/>
                <a:cs typeface="Arial" pitchFamily="34" charset="0"/>
              </a:rPr>
              <a:t>La Région </a:t>
            </a:r>
            <a:r>
              <a:rPr lang="fr-FR" sz="1800" b="1" kern="0" baseline="0" dirty="0">
                <a:latin typeface="Arial" pitchFamily="34" charset="0"/>
                <a:cs typeface="Arial" pitchFamily="34" charset="0"/>
              </a:rPr>
              <a:t>approuve les opérations individuellement </a:t>
            </a:r>
            <a:r>
              <a:rPr lang="fr-FR" sz="1800" kern="0" baseline="0" dirty="0">
                <a:latin typeface="Arial" pitchFamily="34" charset="0"/>
                <a:cs typeface="Arial" pitchFamily="34" charset="0"/>
              </a:rPr>
              <a:t>sur la base d’un grille de notation de la qualité (cohérence avec la stratégie régionale et la stratégie du territoire, équilibre financier)</a:t>
            </a:r>
          </a:p>
          <a:p>
            <a:pPr marL="0" indent="0">
              <a:buNone/>
            </a:pPr>
            <a:r>
              <a:rPr lang="fr-FR" sz="1800" b="1" kern="0" baseline="0" dirty="0">
                <a:latin typeface="Arial" pitchFamily="34" charset="0"/>
                <a:cs typeface="Arial" pitchFamily="34" charset="0"/>
              </a:rPr>
              <a:t>Obligations de communication </a:t>
            </a:r>
            <a:r>
              <a:rPr lang="fr-FR" sz="1800" kern="0" baseline="0" dirty="0">
                <a:latin typeface="Arial" pitchFamily="34" charset="0"/>
                <a:cs typeface="Arial" pitchFamily="34" charset="0"/>
              </a:rPr>
              <a:t>à destination du public et des médias</a:t>
            </a:r>
          </a:p>
          <a:p>
            <a:pPr>
              <a:buFont typeface="Wingdings" panose="05000000000000000000" pitchFamily="2" charset="2"/>
              <a:buChar char="Ø"/>
            </a:pPr>
            <a:endParaRPr lang="fr-FR" sz="1800" kern="0" baseline="0" dirty="0">
              <a:latin typeface="Arial" pitchFamily="34" charset="0"/>
              <a:cs typeface="Arial" pitchFamily="34" charset="0"/>
            </a:endParaRPr>
          </a:p>
        </p:txBody>
      </p:sp>
      <p:sp>
        <p:nvSpPr>
          <p:cNvPr id="7" name="Titre 1"/>
          <p:cNvSpPr txBox="1">
            <a:spLocks/>
          </p:cNvSpPr>
          <p:nvPr/>
        </p:nvSpPr>
        <p:spPr>
          <a:xfrm>
            <a:off x="971600" y="32008"/>
            <a:ext cx="8172400"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LES CONVENTIONS « ESPACE VALLEEN »</a:t>
            </a:r>
            <a:endParaRPr lang="fr-FR" sz="2400" kern="0" baseline="0" dirty="0"/>
          </a:p>
        </p:txBody>
      </p:sp>
    </p:spTree>
    <p:extLst>
      <p:ext uri="{BB962C8B-B14F-4D97-AF65-F5344CB8AC3E}">
        <p14:creationId xmlns:p14="http://schemas.microsoft.com/office/powerpoint/2010/main" val="294083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0" y="1196752"/>
            <a:ext cx="9172600"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1800" b="1" u="sng" kern="0" baseline="0" dirty="0"/>
              <a:t>Un cadre d’intervention pour optimiser la mise en œuvre </a:t>
            </a:r>
          </a:p>
          <a:p>
            <a:pPr marL="0" indent="0" algn="ctr">
              <a:buFontTx/>
              <a:buNone/>
            </a:pPr>
            <a:endParaRPr lang="fr-FR" sz="1800" b="1" u="sng" kern="0" baseline="0" dirty="0"/>
          </a:p>
          <a:p>
            <a:pPr>
              <a:buFont typeface="Wingdings" panose="05000000000000000000" pitchFamily="2" charset="2"/>
              <a:buChar char="Ø"/>
            </a:pPr>
            <a:r>
              <a:rPr lang="fr-FR" sz="1800" kern="0" baseline="0" dirty="0">
                <a:latin typeface="Arial" pitchFamily="34" charset="0"/>
                <a:cs typeface="Arial" pitchFamily="34" charset="0"/>
              </a:rPr>
              <a:t>A chaque étape, les opérations financées </a:t>
            </a:r>
            <a:r>
              <a:rPr lang="fr-FR" sz="1800" b="1" kern="0" baseline="0" dirty="0">
                <a:latin typeface="Arial" pitchFamily="34" charset="0"/>
                <a:cs typeface="Arial" pitchFamily="34" charset="0"/>
              </a:rPr>
              <a:t>contribuent</a:t>
            </a:r>
            <a:r>
              <a:rPr lang="fr-FR" sz="1800" kern="0" baseline="0" dirty="0">
                <a:latin typeface="Arial" pitchFamily="34" charset="0"/>
                <a:cs typeface="Arial" pitchFamily="34" charset="0"/>
              </a:rPr>
              <a:t> bien à l’atteinte de l’objectif régional et à la stratégie du territoire</a:t>
            </a:r>
          </a:p>
          <a:p>
            <a:pPr>
              <a:buFont typeface="Wingdings" panose="05000000000000000000" pitchFamily="2" charset="2"/>
              <a:buChar char="Ø"/>
            </a:pPr>
            <a:r>
              <a:rPr lang="fr-FR" sz="1800" b="1" kern="0" baseline="0" dirty="0">
                <a:latin typeface="Arial" pitchFamily="34" charset="0"/>
                <a:cs typeface="Arial" pitchFamily="34" charset="0"/>
              </a:rPr>
              <a:t>Transparence</a:t>
            </a:r>
            <a:r>
              <a:rPr lang="fr-FR" sz="1800" kern="0" baseline="0" dirty="0">
                <a:latin typeface="Arial" pitchFamily="34" charset="0"/>
                <a:cs typeface="Arial" pitchFamily="34" charset="0"/>
              </a:rPr>
              <a:t> avec les opérations financées via CIMA &amp; POIA (échanges entre </a:t>
            </a:r>
            <a:r>
              <a:rPr lang="fr-FR" sz="1800" kern="0" baseline="0" dirty="0" err="1">
                <a:latin typeface="Arial" pitchFamily="34" charset="0"/>
                <a:cs typeface="Arial" pitchFamily="34" charset="0"/>
              </a:rPr>
              <a:t>cofinanceurs</a:t>
            </a:r>
            <a:r>
              <a:rPr lang="fr-FR" sz="1800" kern="0" baseline="0" dirty="0">
                <a:latin typeface="Arial" pitchFamily="34" charset="0"/>
                <a:cs typeface="Arial" pitchFamily="34" charset="0"/>
              </a:rPr>
              <a:t>)</a:t>
            </a:r>
          </a:p>
          <a:p>
            <a:pPr>
              <a:buFont typeface="Wingdings" panose="05000000000000000000" pitchFamily="2" charset="2"/>
              <a:buChar char="Ø"/>
            </a:pPr>
            <a:r>
              <a:rPr lang="fr-FR" sz="1800" kern="0" baseline="0" dirty="0">
                <a:latin typeface="Arial" pitchFamily="34" charset="0"/>
                <a:cs typeface="Arial" pitchFamily="34" charset="0"/>
              </a:rPr>
              <a:t>Les modalités de mise en œuvre seront prochainement détaillées (Convention Interrégionale du Massif des Alpes et Cadre intervention politique de la Montagne </a:t>
            </a:r>
            <a:r>
              <a:rPr lang="fr-FR" sz="1800" kern="0" baseline="0" dirty="0" err="1">
                <a:latin typeface="Arial" pitchFamily="34" charset="0"/>
                <a:cs typeface="Arial" pitchFamily="34" charset="0"/>
              </a:rPr>
              <a:t>Provence-Alpes-Côte-d’Azur</a:t>
            </a:r>
            <a:r>
              <a:rPr lang="fr-FR" sz="1800" kern="0" baseline="0" dirty="0">
                <a:latin typeface="Arial" pitchFamily="34" charset="0"/>
                <a:cs typeface="Arial" pitchFamily="34" charset="0"/>
              </a:rPr>
              <a:t>  + AAP Programme Opérationnel Interrégional Alpes FEDER)</a:t>
            </a:r>
          </a:p>
          <a:p>
            <a:pPr>
              <a:buFont typeface="Wingdings" panose="05000000000000000000" pitchFamily="2" charset="2"/>
              <a:buChar char="Ø"/>
            </a:pPr>
            <a:r>
              <a:rPr lang="fr-FR" sz="1800" kern="0" baseline="0" dirty="0">
                <a:latin typeface="Arial" pitchFamily="34" charset="0"/>
                <a:cs typeface="Arial" pitchFamily="34" charset="0"/>
              </a:rPr>
              <a:t>Les candidats aux </a:t>
            </a:r>
            <a:r>
              <a:rPr lang="fr-FR" sz="1800" b="1" kern="0" baseline="0" dirty="0">
                <a:latin typeface="Arial" pitchFamily="34" charset="0"/>
                <a:cs typeface="Arial" pitchFamily="34" charset="0"/>
              </a:rPr>
              <a:t>autres axes </a:t>
            </a:r>
            <a:r>
              <a:rPr lang="fr-FR" sz="1800" kern="0" baseline="0" dirty="0">
                <a:latin typeface="Arial" pitchFamily="34" charset="0"/>
                <a:cs typeface="Arial" pitchFamily="34" charset="0"/>
              </a:rPr>
              <a:t>du POIA (bois des Alpes, biodiversité, gestion intégrée des risques) et CIMA (ex : agriculture et forêt, transition énergétique) </a:t>
            </a:r>
            <a:br>
              <a:rPr lang="fr-FR" sz="1800" kern="0" baseline="0" dirty="0">
                <a:latin typeface="Arial" pitchFamily="34" charset="0"/>
                <a:cs typeface="Arial" pitchFamily="34" charset="0"/>
              </a:rPr>
            </a:br>
            <a:r>
              <a:rPr lang="fr-FR" sz="1800" kern="0" baseline="0" dirty="0">
                <a:latin typeface="Arial" pitchFamily="34" charset="0"/>
                <a:cs typeface="Arial" pitchFamily="34" charset="0"/>
              </a:rPr>
              <a:t>se rapprocheront des services de la Région en charge pour connaitre leurs critères d’intervention </a:t>
            </a:r>
          </a:p>
          <a:p>
            <a:pPr>
              <a:buFont typeface="Wingdings" panose="05000000000000000000" pitchFamily="2" charset="2"/>
              <a:buChar char="Ø"/>
            </a:pPr>
            <a:endParaRPr lang="fr-FR" sz="1800" kern="0" baseline="0" dirty="0" smtClean="0">
              <a:latin typeface="Arial" pitchFamily="34" charset="0"/>
              <a:cs typeface="Arial" pitchFamily="34" charset="0"/>
            </a:endParaRPr>
          </a:p>
          <a:p>
            <a:pPr>
              <a:buFont typeface="Wingdings" panose="05000000000000000000" pitchFamily="2" charset="2"/>
              <a:buChar char="Ø"/>
            </a:pPr>
            <a:r>
              <a:rPr lang="fr-FR" sz="1800" b="1" kern="0" baseline="0" dirty="0">
                <a:latin typeface="Arial" pitchFamily="34" charset="0"/>
                <a:cs typeface="Arial" pitchFamily="34" charset="0"/>
              </a:rPr>
              <a:t>Taux d’intervention régionale </a:t>
            </a:r>
            <a:r>
              <a:rPr lang="fr-FR" sz="1800" kern="0" baseline="0" dirty="0">
                <a:latin typeface="Arial" pitchFamily="34" charset="0"/>
                <a:cs typeface="Arial" pitchFamily="34" charset="0"/>
              </a:rPr>
              <a:t>établis avec un plafond, déterminés en fonction des possibilités de financement et de la qualité des </a:t>
            </a:r>
            <a:r>
              <a:rPr lang="fr-FR" sz="1800" kern="0" baseline="0" dirty="0" smtClean="0">
                <a:latin typeface="Arial" pitchFamily="34" charset="0"/>
                <a:cs typeface="Arial" pitchFamily="34" charset="0"/>
              </a:rPr>
              <a:t>projets</a:t>
            </a:r>
            <a:endParaRPr lang="fr-FR" sz="1800" kern="0" baseline="0" dirty="0">
              <a:latin typeface="Arial" pitchFamily="34" charset="0"/>
              <a:cs typeface="Arial" pitchFamily="34" charset="0"/>
            </a:endParaRPr>
          </a:p>
        </p:txBody>
      </p:sp>
      <p:sp>
        <p:nvSpPr>
          <p:cNvPr id="7" name="Titre 1"/>
          <p:cNvSpPr txBox="1">
            <a:spLocks/>
          </p:cNvSpPr>
          <p:nvPr/>
        </p:nvSpPr>
        <p:spPr>
          <a:xfrm>
            <a:off x="1043608" y="32008"/>
            <a:ext cx="810039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CADRE D’INTERVENTION</a:t>
            </a:r>
            <a:endParaRPr lang="fr-FR" sz="2400" kern="0" baseline="0" dirty="0"/>
          </a:p>
        </p:txBody>
      </p:sp>
    </p:spTree>
    <p:extLst>
      <p:ext uri="{BB962C8B-B14F-4D97-AF65-F5344CB8AC3E}">
        <p14:creationId xmlns:p14="http://schemas.microsoft.com/office/powerpoint/2010/main" val="293774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107504" y="1327474"/>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Volet territorial, priorité patrimoine </a:t>
            </a:r>
          </a:p>
          <a:p>
            <a:pPr marL="0" indent="0" algn="ctr">
              <a:buFontTx/>
              <a:buNone/>
            </a:pPr>
            <a:endParaRPr lang="fr-FR" sz="900" b="1" u="sng" kern="0" baseline="0" dirty="0"/>
          </a:p>
          <a:p>
            <a:pPr marL="0" indent="0">
              <a:buNone/>
            </a:pPr>
            <a:r>
              <a:rPr lang="fr-FR" sz="1800" b="1" kern="0" baseline="0" dirty="0">
                <a:latin typeface="Arial" pitchFamily="34" charset="0"/>
                <a:cs typeface="Arial" pitchFamily="34" charset="0"/>
              </a:rPr>
              <a:t>Mesure 2.4 de la CIMA et OS 1 du POIA</a:t>
            </a:r>
          </a:p>
          <a:p>
            <a:pPr>
              <a:buFont typeface="Wingdings" panose="05000000000000000000" pitchFamily="2" charset="2"/>
              <a:buChar char="Ø"/>
            </a:pPr>
            <a:r>
              <a:rPr lang="fr-FR" sz="1800" kern="0" baseline="0" dirty="0">
                <a:latin typeface="Arial" pitchFamily="34" charset="0"/>
                <a:cs typeface="Arial" pitchFamily="34" charset="0"/>
              </a:rPr>
              <a:t>Ingénierie et études</a:t>
            </a:r>
          </a:p>
          <a:p>
            <a:pPr>
              <a:buFont typeface="Wingdings" panose="05000000000000000000" pitchFamily="2" charset="2"/>
              <a:buChar char="Ø"/>
            </a:pPr>
            <a:r>
              <a:rPr lang="fr-FR" sz="1800" kern="0" baseline="0" dirty="0">
                <a:latin typeface="Arial" pitchFamily="34" charset="0"/>
                <a:cs typeface="Arial" pitchFamily="34" charset="0"/>
              </a:rPr>
              <a:t>Animation, mise en réseau et coordination « espace </a:t>
            </a:r>
            <a:r>
              <a:rPr lang="fr-FR" sz="1800" kern="0" baseline="0" dirty="0" err="1">
                <a:latin typeface="Arial" pitchFamily="34" charset="0"/>
                <a:cs typeface="Arial" pitchFamily="34" charset="0"/>
              </a:rPr>
              <a:t>valléen</a:t>
            </a:r>
            <a:r>
              <a:rPr lang="fr-FR" sz="1800" kern="0" baseline="0" dirty="0">
                <a:latin typeface="Arial" pitchFamily="34" charset="0"/>
                <a:cs typeface="Arial" pitchFamily="34" charset="0"/>
              </a:rPr>
              <a:t> »</a:t>
            </a:r>
          </a:p>
          <a:p>
            <a:pPr>
              <a:buFont typeface="Wingdings" panose="05000000000000000000" pitchFamily="2" charset="2"/>
              <a:buChar char="Ø"/>
            </a:pPr>
            <a:r>
              <a:rPr lang="fr-FR" sz="1800" kern="0" baseline="0" dirty="0">
                <a:latin typeface="Arial" pitchFamily="34" charset="0"/>
                <a:cs typeface="Arial" pitchFamily="34" charset="0"/>
              </a:rPr>
              <a:t>Aménagement, équipement</a:t>
            </a:r>
          </a:p>
          <a:p>
            <a:pPr>
              <a:buFont typeface="Wingdings" panose="05000000000000000000" pitchFamily="2" charset="2"/>
              <a:buChar char="Ø"/>
            </a:pPr>
            <a:r>
              <a:rPr lang="fr-FR" sz="1800" kern="0" baseline="0" dirty="0">
                <a:latin typeface="Arial" pitchFamily="34" charset="0"/>
                <a:cs typeface="Arial" pitchFamily="34" charset="0"/>
              </a:rPr>
              <a:t>Communication, promotion, </a:t>
            </a:r>
            <a:r>
              <a:rPr lang="fr-FR" sz="1800" kern="0" baseline="0" dirty="0" smtClean="0">
                <a:latin typeface="Arial" pitchFamily="34" charset="0"/>
                <a:cs typeface="Arial" pitchFamily="34" charset="0"/>
              </a:rPr>
              <a:t>sensibilisation</a:t>
            </a:r>
          </a:p>
          <a:p>
            <a:pPr marL="0" indent="0">
              <a:buNone/>
            </a:pPr>
            <a:r>
              <a:rPr lang="fr-FR" sz="1800" kern="0" baseline="0" dirty="0">
                <a:latin typeface="Arial" pitchFamily="34" charset="0"/>
                <a:cs typeface="Arial" pitchFamily="34" charset="0"/>
              </a:rPr>
              <a:t>Taux d’intervention plafond</a:t>
            </a:r>
          </a:p>
          <a:p>
            <a:pPr>
              <a:buFont typeface="Wingdings" panose="05000000000000000000" pitchFamily="2" charset="2"/>
              <a:buChar char="Ø"/>
            </a:pPr>
            <a:endParaRPr lang="fr-FR" sz="1800" kern="0" baseline="0" dirty="0" smtClean="0">
              <a:latin typeface="Arial" pitchFamily="34" charset="0"/>
              <a:cs typeface="Arial" pitchFamily="34" charset="0"/>
            </a:endParaRPr>
          </a:p>
          <a:p>
            <a:pPr marL="0" indent="0" algn="ctr">
              <a:buNone/>
            </a:pPr>
            <a:r>
              <a:rPr lang="fr-FR" sz="2800" b="1" u="sng" kern="0" baseline="0" dirty="0" smtClean="0"/>
              <a:t>Volet </a:t>
            </a:r>
            <a:r>
              <a:rPr lang="fr-FR" sz="2800" b="1" u="sng" kern="0" baseline="0" dirty="0"/>
              <a:t>territorial, priorité patrimoine </a:t>
            </a:r>
            <a:r>
              <a:rPr lang="fr-FR" sz="2800" b="1" u="sng" kern="0" baseline="0" dirty="0" smtClean="0"/>
              <a:t>(nordique) </a:t>
            </a:r>
          </a:p>
          <a:p>
            <a:pPr marL="0" indent="0" algn="ctr">
              <a:buNone/>
            </a:pPr>
            <a:endParaRPr lang="fr-FR" sz="900" b="1" u="sng" kern="0" baseline="0" dirty="0"/>
          </a:p>
          <a:p>
            <a:pPr marL="0" indent="0">
              <a:buNone/>
            </a:pPr>
            <a:r>
              <a:rPr lang="fr-FR" sz="1800" b="1" kern="0" baseline="0" dirty="0" smtClean="0">
                <a:latin typeface="Arial" pitchFamily="34" charset="0"/>
                <a:cs typeface="Arial" pitchFamily="34" charset="0"/>
              </a:rPr>
              <a:t>Mesure </a:t>
            </a:r>
            <a:r>
              <a:rPr lang="fr-FR" sz="1800" b="1" kern="0" baseline="0" dirty="0">
                <a:latin typeface="Arial" pitchFamily="34" charset="0"/>
                <a:cs typeface="Arial" pitchFamily="34" charset="0"/>
              </a:rPr>
              <a:t>2.4 de la CIMA – sous-mesure « pratique des activités nordiques »</a:t>
            </a:r>
          </a:p>
          <a:p>
            <a:pPr>
              <a:buFont typeface="Wingdings" panose="05000000000000000000" pitchFamily="2" charset="2"/>
              <a:buChar char="Ø"/>
            </a:pPr>
            <a:r>
              <a:rPr lang="fr-FR" sz="1800" kern="0" baseline="0" dirty="0">
                <a:latin typeface="Arial" pitchFamily="34" charset="0"/>
                <a:cs typeface="Arial" pitchFamily="34" charset="0"/>
              </a:rPr>
              <a:t>Sites avec Label Nordique France ou en cours de labellisation</a:t>
            </a:r>
          </a:p>
          <a:p>
            <a:pPr marL="0" indent="0">
              <a:buNone/>
            </a:pPr>
            <a:r>
              <a:rPr lang="fr-FR" sz="1800" kern="0" baseline="0" dirty="0" smtClean="0">
                <a:latin typeface="Arial" pitchFamily="34" charset="0"/>
                <a:cs typeface="Arial" pitchFamily="34" charset="0"/>
              </a:rPr>
              <a:t>Taux </a:t>
            </a:r>
            <a:r>
              <a:rPr lang="fr-FR" sz="1800" kern="0" baseline="0" dirty="0">
                <a:latin typeface="Arial" pitchFamily="34" charset="0"/>
                <a:cs typeface="Arial" pitchFamily="34" charset="0"/>
              </a:rPr>
              <a:t>d’intervention </a:t>
            </a:r>
            <a:r>
              <a:rPr lang="fr-FR" sz="1800" kern="0" baseline="0" dirty="0" smtClean="0">
                <a:latin typeface="Arial" pitchFamily="34" charset="0"/>
                <a:cs typeface="Arial" pitchFamily="34" charset="0"/>
              </a:rPr>
              <a:t>plafond</a:t>
            </a:r>
            <a:endParaRPr lang="fr-FR" sz="1800" kern="0" baseline="0" dirty="0">
              <a:latin typeface="Arial" pitchFamily="34" charset="0"/>
              <a:cs typeface="Arial" pitchFamily="34" charset="0"/>
            </a:endParaRPr>
          </a:p>
          <a:p>
            <a:pPr marL="0" indent="0">
              <a:buNone/>
            </a:pPr>
            <a:endParaRPr lang="fr-FR" sz="1800" kern="0" baseline="0" dirty="0">
              <a:latin typeface="Arial" pitchFamily="34" charset="0"/>
              <a:cs typeface="Arial" pitchFamily="34" charset="0"/>
            </a:endParaRPr>
          </a:p>
          <a:p>
            <a:pPr marL="0" indent="0">
              <a:buNone/>
            </a:pPr>
            <a:endParaRPr lang="fr-FR" sz="1800" kern="0" baseline="0" dirty="0">
              <a:latin typeface="Arial" pitchFamily="34" charset="0"/>
              <a:cs typeface="Arial" pitchFamily="34" charset="0"/>
            </a:endParaRPr>
          </a:p>
        </p:txBody>
      </p:sp>
      <p:sp>
        <p:nvSpPr>
          <p:cNvPr id="7" name="Titre 1"/>
          <p:cNvSpPr txBox="1">
            <a:spLocks/>
          </p:cNvSpPr>
          <p:nvPr/>
        </p:nvSpPr>
        <p:spPr>
          <a:xfrm>
            <a:off x="1080120" y="0"/>
            <a:ext cx="8100392" cy="532036"/>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000" kern="0" baseline="0" dirty="0" smtClean="0"/>
              <a:t>CADRE D’INTERVENTION</a:t>
            </a:r>
            <a:endParaRPr lang="fr-FR" sz="2000" kern="0" baseline="0" dirty="0"/>
          </a:p>
        </p:txBody>
      </p:sp>
    </p:spTree>
    <p:extLst>
      <p:ext uri="{BB962C8B-B14F-4D97-AF65-F5344CB8AC3E}">
        <p14:creationId xmlns:p14="http://schemas.microsoft.com/office/powerpoint/2010/main" val="115318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a:xfrm>
            <a:off x="138944" y="476672"/>
            <a:ext cx="8856984" cy="463971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endParaRPr lang="fr-FR" sz="2800" b="1" u="sng" kern="0" baseline="0" dirty="0" smtClean="0"/>
          </a:p>
          <a:p>
            <a:pPr marL="0" indent="0" algn="ctr">
              <a:buFontTx/>
              <a:buNone/>
            </a:pPr>
            <a:endParaRPr lang="fr-FR" sz="2800" b="1" u="sng" kern="0" baseline="0" dirty="0"/>
          </a:p>
          <a:p>
            <a:pPr marL="0" indent="0" algn="ctr">
              <a:buFontTx/>
              <a:buNone/>
            </a:pPr>
            <a:endParaRPr lang="fr-FR" sz="2800" b="1" u="sng" kern="0" baseline="0" dirty="0" smtClean="0"/>
          </a:p>
          <a:p>
            <a:pPr marL="0" indent="0" algn="ctr">
              <a:buFontTx/>
              <a:buNone/>
            </a:pPr>
            <a:endParaRPr lang="fr-FR" sz="2800" b="1" u="sng" kern="0" baseline="0" dirty="0"/>
          </a:p>
          <a:p>
            <a:pPr marL="0" indent="0" algn="ctr">
              <a:buFontTx/>
              <a:buNone/>
            </a:pPr>
            <a:r>
              <a:rPr lang="fr-FR" sz="2800" b="1" u="sng" kern="0" baseline="0" dirty="0"/>
              <a:t>2015-2020 : une nouvelle étape, </a:t>
            </a:r>
            <a:br>
              <a:rPr lang="fr-FR" sz="2800" b="1" u="sng" kern="0" baseline="0" dirty="0"/>
            </a:br>
            <a:r>
              <a:rPr lang="fr-FR" sz="2800" b="1" u="sng" kern="0" baseline="0" dirty="0"/>
              <a:t>la politique régionale de la </a:t>
            </a:r>
            <a:r>
              <a:rPr lang="fr-FR" sz="2800" b="1" u="sng" kern="0" baseline="0" dirty="0" smtClean="0"/>
              <a:t>Montagne</a:t>
            </a:r>
            <a:endParaRPr lang="fr-FR" sz="2000" b="1" u="sng" kern="0" baseline="0" dirty="0"/>
          </a:p>
          <a:p>
            <a:pPr marL="0" indent="0" algn="ctr">
              <a:buFontTx/>
              <a:buNone/>
            </a:pPr>
            <a:endParaRPr lang="fr-FR" sz="1800" kern="0" baseline="0" dirty="0"/>
          </a:p>
        </p:txBody>
      </p:sp>
    </p:spTree>
    <p:extLst>
      <p:ext uri="{BB962C8B-B14F-4D97-AF65-F5344CB8AC3E}">
        <p14:creationId xmlns:p14="http://schemas.microsoft.com/office/powerpoint/2010/main" val="376850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905" y="1340768"/>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Volet territorial, priorité </a:t>
            </a:r>
            <a:r>
              <a:rPr lang="fr-FR" sz="2800" b="1" u="sng" kern="0" baseline="0" dirty="0" smtClean="0"/>
              <a:t>services </a:t>
            </a:r>
            <a:endParaRPr lang="fr-FR" sz="2800" b="1" u="sng" kern="0" baseline="0" dirty="0"/>
          </a:p>
          <a:p>
            <a:pPr marL="0" indent="0" algn="ctr">
              <a:buFontTx/>
              <a:buNone/>
            </a:pPr>
            <a:endParaRPr lang="fr-FR" sz="900" b="1" u="sng" kern="0" baseline="0" dirty="0"/>
          </a:p>
          <a:p>
            <a:pPr marL="0" indent="0">
              <a:buNone/>
            </a:pPr>
            <a:r>
              <a:rPr lang="fr-FR" sz="1800" b="1" kern="0" baseline="0" dirty="0">
                <a:latin typeface="Arial" pitchFamily="34" charset="0"/>
                <a:cs typeface="Arial" pitchFamily="34" charset="0"/>
              </a:rPr>
              <a:t>Mesures 1.1 et 1.2 de la CIMA – services à la population</a:t>
            </a:r>
          </a:p>
          <a:p>
            <a:pPr>
              <a:buFont typeface="Wingdings" panose="05000000000000000000" pitchFamily="2" charset="2"/>
              <a:buChar char="Ø"/>
            </a:pPr>
            <a:r>
              <a:rPr lang="fr-FR" sz="1800" kern="0" baseline="0" dirty="0">
                <a:latin typeface="Arial" pitchFamily="34" charset="0"/>
                <a:cs typeface="Arial" pitchFamily="34" charset="0"/>
              </a:rPr>
              <a:t>Renforcement de l’accessibilité des services</a:t>
            </a:r>
          </a:p>
          <a:p>
            <a:pPr>
              <a:buFont typeface="Wingdings" panose="05000000000000000000" pitchFamily="2" charset="2"/>
              <a:buChar char="Ø"/>
            </a:pPr>
            <a:r>
              <a:rPr lang="fr-FR" sz="1800" kern="0" baseline="0" dirty="0">
                <a:latin typeface="Arial" pitchFamily="34" charset="0"/>
                <a:cs typeface="Arial" pitchFamily="34" charset="0"/>
              </a:rPr>
              <a:t>Animation locale : espaces saisonniers, relais de services publics</a:t>
            </a:r>
          </a:p>
          <a:p>
            <a:pPr>
              <a:buFont typeface="Wingdings" panose="05000000000000000000" pitchFamily="2" charset="2"/>
              <a:buChar char="Ø"/>
            </a:pPr>
            <a:r>
              <a:rPr lang="fr-FR" sz="1800" kern="0" baseline="0" dirty="0">
                <a:latin typeface="Arial" pitchFamily="34" charset="0"/>
                <a:cs typeface="Arial" pitchFamily="34" charset="0"/>
              </a:rPr>
              <a:t>Développement des usages numériques</a:t>
            </a:r>
          </a:p>
          <a:p>
            <a:pPr marL="0" indent="0">
              <a:buNone/>
            </a:pPr>
            <a:r>
              <a:rPr lang="fr-FR" sz="1800" b="1" kern="0" baseline="0" dirty="0">
                <a:latin typeface="Arial" pitchFamily="34" charset="0"/>
                <a:cs typeface="Arial" pitchFamily="34" charset="0"/>
              </a:rPr>
              <a:t>Mesure 1.3 de la CIMA : mobilité durable</a:t>
            </a:r>
          </a:p>
          <a:p>
            <a:pPr>
              <a:buFont typeface="Wingdings" panose="05000000000000000000" pitchFamily="2" charset="2"/>
              <a:buChar char="Ø"/>
            </a:pPr>
            <a:r>
              <a:rPr lang="fr-FR" sz="1800" kern="0" baseline="0" dirty="0">
                <a:latin typeface="Arial" pitchFamily="34" charset="0"/>
                <a:cs typeface="Arial" pitchFamily="34" charset="0"/>
              </a:rPr>
              <a:t>Transports collectifs de personnes et marchandises</a:t>
            </a:r>
          </a:p>
          <a:p>
            <a:pPr>
              <a:buFont typeface="Wingdings" panose="05000000000000000000" pitchFamily="2" charset="2"/>
              <a:buChar char="Ø"/>
            </a:pPr>
            <a:r>
              <a:rPr lang="fr-FR" sz="1800" kern="0" baseline="0" dirty="0">
                <a:latin typeface="Arial" pitchFamily="34" charset="0"/>
                <a:cs typeface="Arial" pitchFamily="34" charset="0"/>
              </a:rPr>
              <a:t>Information, billettique, tarification</a:t>
            </a:r>
          </a:p>
          <a:p>
            <a:pPr>
              <a:buFont typeface="Wingdings" panose="05000000000000000000" pitchFamily="2" charset="2"/>
              <a:buChar char="Ø"/>
            </a:pPr>
            <a:r>
              <a:rPr lang="fr-FR" sz="1800" kern="0" baseline="0" dirty="0">
                <a:latin typeface="Arial" pitchFamily="34" charset="0"/>
                <a:cs typeface="Arial" pitchFamily="34" charset="0"/>
              </a:rPr>
              <a:t>Solutions innovantes / grands évènements</a:t>
            </a:r>
          </a:p>
          <a:p>
            <a:pPr>
              <a:buFont typeface="Wingdings" panose="05000000000000000000" pitchFamily="2" charset="2"/>
              <a:buChar char="Ø"/>
            </a:pPr>
            <a:r>
              <a:rPr lang="fr-FR" sz="1800" kern="0" baseline="0" dirty="0">
                <a:latin typeface="Arial" pitchFamily="34" charset="0"/>
                <a:cs typeface="Arial" pitchFamily="34" charset="0"/>
              </a:rPr>
              <a:t>Covoiturage, </a:t>
            </a:r>
            <a:r>
              <a:rPr lang="fr-FR" sz="1800" kern="0" baseline="0" dirty="0" err="1">
                <a:latin typeface="Arial" pitchFamily="34" charset="0"/>
                <a:cs typeface="Arial" pitchFamily="34" charset="0"/>
              </a:rPr>
              <a:t>autopartage</a:t>
            </a:r>
            <a:r>
              <a:rPr lang="fr-FR" sz="1800" kern="0" baseline="0" dirty="0">
                <a:latin typeface="Arial" pitchFamily="34" charset="0"/>
                <a:cs typeface="Arial" pitchFamily="34" charset="0"/>
              </a:rPr>
              <a:t> (logique ville-montagne)</a:t>
            </a:r>
          </a:p>
          <a:p>
            <a:pPr marL="0" indent="0">
              <a:buNone/>
            </a:pPr>
            <a:r>
              <a:rPr lang="fr-FR" sz="1800" kern="0" baseline="0" dirty="0">
                <a:latin typeface="Arial" pitchFamily="34" charset="0"/>
                <a:cs typeface="Arial" pitchFamily="34" charset="0"/>
              </a:rPr>
              <a:t>(investissements immatériels et matériels hors infrastructures lourdes et acquisition de véhicules)</a:t>
            </a:r>
          </a:p>
          <a:p>
            <a:pPr marL="0" indent="0">
              <a:buNone/>
            </a:pPr>
            <a:endParaRPr lang="fr-FR" sz="1800" kern="0" baseline="0" dirty="0">
              <a:latin typeface="Arial" pitchFamily="34" charset="0"/>
              <a:cs typeface="Arial" pitchFamily="34" charset="0"/>
            </a:endParaRPr>
          </a:p>
          <a:p>
            <a:pPr marL="0" indent="0">
              <a:buNone/>
            </a:pPr>
            <a:r>
              <a:rPr lang="fr-FR" sz="1800" kern="0" baseline="0" dirty="0" smtClean="0">
                <a:latin typeface="Arial" pitchFamily="34" charset="0"/>
                <a:cs typeface="Arial" pitchFamily="34" charset="0"/>
              </a:rPr>
              <a:t>Taux </a:t>
            </a:r>
            <a:r>
              <a:rPr lang="fr-FR" sz="1800" kern="0" baseline="0" dirty="0">
                <a:latin typeface="Arial" pitchFamily="34" charset="0"/>
                <a:cs typeface="Arial" pitchFamily="34" charset="0"/>
              </a:rPr>
              <a:t>d’intervention plafond  </a:t>
            </a:r>
          </a:p>
          <a:p>
            <a:pPr marL="0" indent="0">
              <a:buNone/>
            </a:pPr>
            <a:endParaRPr lang="fr-FR" sz="1800" kern="0" baseline="0" dirty="0">
              <a:latin typeface="Arial" pitchFamily="34" charset="0"/>
              <a:cs typeface="Arial" pitchFamily="34" charset="0"/>
            </a:endParaRPr>
          </a:p>
          <a:p>
            <a:pPr marL="0" indent="0">
              <a:buNone/>
            </a:pPr>
            <a:endParaRPr lang="fr-FR" sz="1800" kern="0" baseline="0" dirty="0">
              <a:latin typeface="Arial" pitchFamily="34" charset="0"/>
              <a:cs typeface="Arial" pitchFamily="34" charset="0"/>
            </a:endParaRPr>
          </a:p>
          <a:p>
            <a:pPr marL="0" indent="0">
              <a:buNone/>
            </a:pPr>
            <a:endParaRPr lang="fr-FR" sz="1800" kern="0" baseline="0" dirty="0">
              <a:latin typeface="Arial" pitchFamily="34" charset="0"/>
              <a:cs typeface="Arial" pitchFamily="34" charset="0"/>
            </a:endParaRPr>
          </a:p>
        </p:txBody>
      </p:sp>
      <p:sp>
        <p:nvSpPr>
          <p:cNvPr id="7" name="Titre 1"/>
          <p:cNvSpPr txBox="1">
            <a:spLocks/>
          </p:cNvSpPr>
          <p:nvPr/>
        </p:nvSpPr>
        <p:spPr>
          <a:xfrm>
            <a:off x="1187624" y="0"/>
            <a:ext cx="7956376"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CADRE D’INTERVENTION</a:t>
            </a:r>
            <a:endParaRPr lang="fr-FR" sz="2400" kern="0" baseline="0" dirty="0"/>
          </a:p>
        </p:txBody>
      </p:sp>
    </p:spTree>
    <p:extLst>
      <p:ext uri="{BB962C8B-B14F-4D97-AF65-F5344CB8AC3E}">
        <p14:creationId xmlns:p14="http://schemas.microsoft.com/office/powerpoint/2010/main" val="288012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à coins arrondis 37"/>
          <p:cNvSpPr/>
          <p:nvPr/>
        </p:nvSpPr>
        <p:spPr bwMode="auto">
          <a:xfrm>
            <a:off x="6700569" y="3507029"/>
            <a:ext cx="2367466" cy="317913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Programme régional : Volet territorial</a:t>
            </a:r>
          </a:p>
        </p:txBody>
      </p:sp>
      <p:sp>
        <p:nvSpPr>
          <p:cNvPr id="16" name="Rectangle à coins arrondis 15"/>
          <p:cNvSpPr/>
          <p:nvPr/>
        </p:nvSpPr>
        <p:spPr bwMode="auto">
          <a:xfrm>
            <a:off x="1331640" y="2063519"/>
            <a:ext cx="4677230" cy="1315717"/>
          </a:xfrm>
          <a:prstGeom prst="roundRect">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20000"/>
              </a:spcBef>
              <a:spcAft>
                <a:spcPct val="0"/>
              </a:spcAft>
              <a:buClr>
                <a:srgbClr val="FF9900"/>
              </a:buClr>
              <a:buSzTx/>
              <a:buNone/>
              <a:tabLst/>
            </a:pPr>
            <a:r>
              <a:rPr kumimoji="0" lang="fr-FR" sz="1200" b="0" i="0" u="none" strike="noStrike" cap="none" normalizeH="0" baseline="0" dirty="0" smtClean="0">
                <a:ln>
                  <a:noFill/>
                </a:ln>
                <a:solidFill>
                  <a:srgbClr val="000099"/>
                </a:solidFill>
                <a:effectLst/>
                <a:latin typeface="Arial" charset="0"/>
              </a:rPr>
              <a:t>Mesure 3,4 de la CIMA </a:t>
            </a:r>
          </a:p>
        </p:txBody>
      </p:sp>
      <p:sp>
        <p:nvSpPr>
          <p:cNvPr id="15" name="Rectangle à coins arrondis 14"/>
          <p:cNvSpPr/>
          <p:nvPr/>
        </p:nvSpPr>
        <p:spPr bwMode="auto">
          <a:xfrm>
            <a:off x="1331640" y="3645625"/>
            <a:ext cx="4699654" cy="2085592"/>
          </a:xfrm>
          <a:prstGeom prst="roundRect">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rgbClr val="FF9900"/>
              </a:buClr>
              <a:buSzTx/>
              <a:buNone/>
              <a:tabLst/>
            </a:pPr>
            <a:endParaRPr lang="fr-FR" dirty="0" smtClean="0">
              <a:solidFill>
                <a:srgbClr val="000099"/>
              </a:solidFill>
              <a:latin typeface="Arial" charset="0"/>
            </a:endParaRPr>
          </a:p>
          <a:p>
            <a:pPr marL="0" marR="0" indent="0" algn="l" defTabSz="914400" rtl="0" eaLnBrk="0" fontAlgn="base" latinLnBrk="0" hangingPunct="0">
              <a:lnSpc>
                <a:spcPct val="100000"/>
              </a:lnSpc>
              <a:spcBef>
                <a:spcPct val="20000"/>
              </a:spcBef>
              <a:spcAft>
                <a:spcPct val="0"/>
              </a:spcAft>
              <a:buClr>
                <a:srgbClr val="FF9900"/>
              </a:buClr>
              <a:buSzTx/>
              <a:buNone/>
              <a:tabLst/>
            </a:pPr>
            <a:endParaRPr lang="fr-FR" dirty="0" smtClean="0">
              <a:solidFill>
                <a:srgbClr val="000099"/>
              </a:solidFill>
              <a:latin typeface="Arial" charset="0"/>
            </a:endParaRPr>
          </a:p>
          <a:p>
            <a:pPr marL="0" marR="0" indent="0" algn="l" defTabSz="914400" rtl="0" eaLnBrk="0" fontAlgn="base" latinLnBrk="0" hangingPunct="0">
              <a:lnSpc>
                <a:spcPct val="100000"/>
              </a:lnSpc>
              <a:spcBef>
                <a:spcPct val="20000"/>
              </a:spcBef>
              <a:spcAft>
                <a:spcPct val="0"/>
              </a:spcAft>
              <a:buClr>
                <a:srgbClr val="FF9900"/>
              </a:buClr>
              <a:buSzTx/>
              <a:buNone/>
              <a:tabLst/>
            </a:pPr>
            <a:endParaRPr lang="fr-FR" dirty="0">
              <a:solidFill>
                <a:srgbClr val="000099"/>
              </a:solidFill>
              <a:latin typeface="Arial" charset="0"/>
            </a:endParaRPr>
          </a:p>
          <a:p>
            <a:pPr marL="0" marR="0" indent="0" algn="l" defTabSz="914400" rtl="0" eaLnBrk="0" fontAlgn="base" latinLnBrk="0" hangingPunct="0">
              <a:lnSpc>
                <a:spcPct val="100000"/>
              </a:lnSpc>
              <a:spcBef>
                <a:spcPct val="20000"/>
              </a:spcBef>
              <a:spcAft>
                <a:spcPct val="0"/>
              </a:spcAft>
              <a:buClr>
                <a:srgbClr val="FF9900"/>
              </a:buClr>
              <a:buSzTx/>
              <a:buNone/>
              <a:tabLst/>
            </a:pPr>
            <a:endParaRPr lang="fr-FR" dirty="0" smtClean="0">
              <a:solidFill>
                <a:srgbClr val="000099"/>
              </a:solidFill>
              <a:latin typeface="Arial" charset="0"/>
            </a:endParaRPr>
          </a:p>
          <a:p>
            <a:pPr marL="0" marR="0" indent="0" algn="l" defTabSz="914400" rtl="0" eaLnBrk="0" fontAlgn="base" latinLnBrk="0" hangingPunct="0">
              <a:lnSpc>
                <a:spcPct val="100000"/>
              </a:lnSpc>
              <a:spcBef>
                <a:spcPct val="20000"/>
              </a:spcBef>
              <a:spcAft>
                <a:spcPct val="0"/>
              </a:spcAft>
              <a:buClr>
                <a:srgbClr val="FF9900"/>
              </a:buClr>
              <a:buSzTx/>
              <a:buNone/>
              <a:tabLst/>
            </a:pPr>
            <a:endParaRPr lang="fr-FR" dirty="0">
              <a:solidFill>
                <a:srgbClr val="000099"/>
              </a:solidFill>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kumimoji="0" lang="fr-FR" sz="1200" b="0" i="0" u="none" strike="noStrike" cap="none" normalizeH="0" baseline="0" dirty="0" smtClean="0">
              <a:ln>
                <a:noFill/>
              </a:ln>
              <a:solidFill>
                <a:srgbClr val="000099"/>
              </a:solidFill>
              <a:effectLst/>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kumimoji="0" lang="fr-FR" sz="1200" b="0" i="0" u="none" strike="noStrike" cap="none" normalizeH="0" baseline="0" dirty="0" smtClean="0">
              <a:ln>
                <a:noFill/>
              </a:ln>
              <a:solidFill>
                <a:srgbClr val="000099"/>
              </a:solidFill>
              <a:effectLst/>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lang="fr-FR" dirty="0" smtClean="0">
              <a:solidFill>
                <a:srgbClr val="000099"/>
              </a:solidFill>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lang="fr-FR" dirty="0" smtClean="0">
              <a:solidFill>
                <a:srgbClr val="000099"/>
              </a:solidFill>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lang="fr-FR" dirty="0">
              <a:solidFill>
                <a:srgbClr val="000099"/>
              </a:solidFill>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lang="fr-FR" dirty="0" smtClean="0">
              <a:solidFill>
                <a:srgbClr val="000099"/>
              </a:solidFill>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lang="fr-FR" dirty="0" smtClean="0">
              <a:solidFill>
                <a:srgbClr val="000099"/>
              </a:solidFill>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kumimoji="0" lang="fr-FR" sz="1200" b="0" i="0" u="none" strike="noStrike" cap="none" normalizeH="0" baseline="0" dirty="0" smtClean="0">
              <a:ln>
                <a:noFill/>
              </a:ln>
              <a:solidFill>
                <a:srgbClr val="000099"/>
              </a:solidFill>
              <a:effectLst/>
              <a:latin typeface="Arial" charset="0"/>
            </a:endParaRPr>
          </a:p>
          <a:p>
            <a:pPr marL="0" marR="0" indent="0" algn="r" defTabSz="914400" rtl="0" eaLnBrk="0" fontAlgn="base" latinLnBrk="0" hangingPunct="0">
              <a:lnSpc>
                <a:spcPct val="100000"/>
              </a:lnSpc>
              <a:spcBef>
                <a:spcPct val="20000"/>
              </a:spcBef>
              <a:spcAft>
                <a:spcPct val="0"/>
              </a:spcAft>
              <a:buClr>
                <a:srgbClr val="FF9900"/>
              </a:buClr>
              <a:buSzTx/>
              <a:buNone/>
              <a:tabLst/>
            </a:pPr>
            <a:endParaRPr lang="fr-FR" dirty="0" smtClean="0">
              <a:solidFill>
                <a:srgbClr val="000099"/>
              </a:solidFill>
              <a:latin typeface="Arial" charset="0"/>
            </a:endParaRPr>
          </a:p>
          <a:p>
            <a:pPr algn="l">
              <a:buNone/>
            </a:pPr>
            <a:endParaRPr lang="fr-FR" dirty="0" smtClean="0">
              <a:solidFill>
                <a:srgbClr val="000099"/>
              </a:solidFill>
              <a:latin typeface="Arial" charset="0"/>
            </a:endParaRPr>
          </a:p>
          <a:p>
            <a:pPr algn="l">
              <a:buNone/>
            </a:pPr>
            <a:r>
              <a:rPr lang="fr-FR" dirty="0" smtClean="0">
                <a:solidFill>
                  <a:srgbClr val="000099"/>
                </a:solidFill>
                <a:latin typeface="Arial" charset="0"/>
              </a:rPr>
              <a:t>Mesure 2,4 de la CIMA+ </a:t>
            </a:r>
            <a:r>
              <a:rPr lang="fr-FR" dirty="0">
                <a:solidFill>
                  <a:srgbClr val="000099"/>
                </a:solidFill>
                <a:latin typeface="Arial" charset="0"/>
              </a:rPr>
              <a:t>actions de diversification touristiques hivers/hivers et hivers/été lorsqu’elles présentent un intérêt </a:t>
            </a:r>
            <a:r>
              <a:rPr lang="fr-FR" dirty="0" smtClean="0">
                <a:solidFill>
                  <a:srgbClr val="000099"/>
                </a:solidFill>
                <a:latin typeface="Arial" charset="0"/>
              </a:rPr>
              <a:t>particulier+ </a:t>
            </a:r>
            <a:r>
              <a:rPr lang="fr-FR" dirty="0">
                <a:solidFill>
                  <a:srgbClr val="000099"/>
                </a:solidFill>
                <a:latin typeface="Arial" charset="0"/>
              </a:rPr>
              <a:t>mesure 1,3 </a:t>
            </a:r>
            <a:r>
              <a:rPr lang="fr-FR" dirty="0" smtClean="0">
                <a:solidFill>
                  <a:srgbClr val="000099"/>
                </a:solidFill>
                <a:latin typeface="Arial" charset="0"/>
              </a:rPr>
              <a:t>– mobilité </a:t>
            </a:r>
            <a:r>
              <a:rPr lang="fr-FR" dirty="0">
                <a:solidFill>
                  <a:srgbClr val="000099"/>
                </a:solidFill>
                <a:latin typeface="Arial" charset="0"/>
              </a:rPr>
              <a:t>durable </a:t>
            </a:r>
            <a:r>
              <a:rPr lang="fr-FR" dirty="0" smtClean="0">
                <a:solidFill>
                  <a:srgbClr val="000099"/>
                </a:solidFill>
                <a:latin typeface="Arial" charset="0"/>
              </a:rPr>
              <a:t>»</a:t>
            </a:r>
            <a:endParaRPr kumimoji="0" lang="fr-FR" sz="1200" b="0" i="0" u="none" strike="noStrike" cap="none" normalizeH="0" baseline="0" dirty="0" smtClean="0">
              <a:ln>
                <a:noFill/>
              </a:ln>
              <a:solidFill>
                <a:srgbClr val="000099"/>
              </a:solidFill>
              <a:effectLst/>
              <a:latin typeface="Arial" charset="0"/>
            </a:endParaRPr>
          </a:p>
        </p:txBody>
      </p:sp>
      <p:sp>
        <p:nvSpPr>
          <p:cNvPr id="6" name="Espace réservé du contenu 2"/>
          <p:cNvSpPr txBox="1">
            <a:spLocks/>
          </p:cNvSpPr>
          <p:nvPr/>
        </p:nvSpPr>
        <p:spPr>
          <a:xfrm>
            <a:off x="341" y="1008112"/>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endParaRPr lang="fr-FR" sz="1800" kern="0" baseline="0" dirty="0">
              <a:latin typeface="Arial" pitchFamily="34" charset="0"/>
              <a:cs typeface="Arial" pitchFamily="34" charset="0"/>
            </a:endParaRPr>
          </a:p>
        </p:txBody>
      </p:sp>
      <p:sp>
        <p:nvSpPr>
          <p:cNvPr id="7" name="Titre 1"/>
          <p:cNvSpPr txBox="1">
            <a:spLocks/>
          </p:cNvSpPr>
          <p:nvPr/>
        </p:nvSpPr>
        <p:spPr>
          <a:xfrm>
            <a:off x="1079993" y="213320"/>
            <a:ext cx="7956376" cy="372656"/>
          </a:xfrm>
          <a:prstGeom prst="rect">
            <a:avLst/>
          </a:prstGeom>
        </p:spPr>
        <p:txBody>
          <a:bodyPr>
            <a:normAutofit fontScale="70000" lnSpcReduction="20000"/>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b="1" kern="0" baseline="0" dirty="0" smtClean="0"/>
              <a:t>LE CADRE INTEGREE DE LA POLITIQUE REGIONALE DE LA MONTAGNE</a:t>
            </a:r>
            <a:endParaRPr lang="fr-FR" sz="2400" b="1" kern="0" baseline="0" dirty="0"/>
          </a:p>
        </p:txBody>
      </p:sp>
      <p:sp>
        <p:nvSpPr>
          <p:cNvPr id="12" name="Rectangle à coins arrondis 11"/>
          <p:cNvSpPr/>
          <p:nvPr/>
        </p:nvSpPr>
        <p:spPr bwMode="auto">
          <a:xfrm flipH="1">
            <a:off x="107503" y="2063519"/>
            <a:ext cx="1189533" cy="4622647"/>
          </a:xfrm>
          <a:prstGeom prst="roundRect">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a:solidFill>
                <a:srgbClr val="000099"/>
              </a:solidFill>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a:solidFill>
                <a:srgbClr val="000099"/>
              </a:solidFill>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a:solidFill>
                <a:srgbClr val="000099"/>
              </a:solidFill>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a:solidFill>
                <a:srgbClr val="000099"/>
              </a:solidFill>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a:solidFill>
                <a:srgbClr val="000099"/>
              </a:solidFill>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a:solidFill>
                <a:srgbClr val="000099"/>
              </a:solidFill>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CIMA 2015-2020</a:t>
            </a:r>
          </a:p>
        </p:txBody>
      </p:sp>
      <p:sp>
        <p:nvSpPr>
          <p:cNvPr id="13" name="Rectangle à coins arrondis 12"/>
          <p:cNvSpPr/>
          <p:nvPr/>
        </p:nvSpPr>
        <p:spPr bwMode="auto">
          <a:xfrm>
            <a:off x="1331640" y="5896257"/>
            <a:ext cx="4714956" cy="746942"/>
          </a:xfrm>
          <a:prstGeom prst="roundRect">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20000"/>
              </a:spcBef>
              <a:spcAft>
                <a:spcPct val="0"/>
              </a:spcAft>
              <a:buClr>
                <a:srgbClr val="FF9900"/>
              </a:buClr>
              <a:buSzTx/>
              <a:buNone/>
              <a:tabLst/>
            </a:pPr>
            <a:r>
              <a:rPr lang="fr-FR" dirty="0" smtClean="0">
                <a:solidFill>
                  <a:srgbClr val="000099"/>
                </a:solidFill>
                <a:latin typeface="Arial" charset="0"/>
              </a:rPr>
              <a:t>Sous-objectifs 1,1 et 1,2: Saisonnalité et pluriactivité – services numériques à la population : volet ingénierie et actions au sein des EV ou des territoires de projets</a:t>
            </a:r>
            <a:endParaRPr kumimoji="0" lang="fr-FR" sz="1200" b="0" i="0" u="none" strike="noStrike" cap="none" normalizeH="0" baseline="0" dirty="0" smtClean="0">
              <a:ln>
                <a:noFill/>
              </a:ln>
              <a:solidFill>
                <a:srgbClr val="000099"/>
              </a:solidFill>
              <a:effectLst/>
              <a:latin typeface="Arial" charset="0"/>
            </a:endParaRPr>
          </a:p>
        </p:txBody>
      </p:sp>
      <p:sp>
        <p:nvSpPr>
          <p:cNvPr id="4" name="Accolade fermante 3"/>
          <p:cNvSpPr/>
          <p:nvPr/>
        </p:nvSpPr>
        <p:spPr bwMode="auto">
          <a:xfrm>
            <a:off x="5508104" y="1653543"/>
            <a:ext cx="1440160" cy="4151721"/>
          </a:xfrm>
          <a:prstGeom prst="rightBrac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20000"/>
              </a:spcBef>
              <a:spcAft>
                <a:spcPct val="0"/>
              </a:spcAft>
              <a:buClr>
                <a:srgbClr val="FF9900"/>
              </a:buClr>
              <a:buSzTx/>
              <a:buFontTx/>
              <a:buChar char="•"/>
              <a:tabLst/>
            </a:pPr>
            <a:endParaRPr kumimoji="0" lang="fr-FR" sz="1200" b="0" i="0" u="none" strike="noStrike" cap="none" normalizeH="0" baseline="0" smtClean="0">
              <a:ln>
                <a:noFill/>
              </a:ln>
              <a:solidFill>
                <a:srgbClr val="000099"/>
              </a:solidFill>
              <a:effectLst/>
              <a:latin typeface="Arial" charset="0"/>
            </a:endParaRPr>
          </a:p>
        </p:txBody>
      </p:sp>
      <p:sp>
        <p:nvSpPr>
          <p:cNvPr id="3" name="Accolade fermante 2"/>
          <p:cNvSpPr/>
          <p:nvPr/>
        </p:nvSpPr>
        <p:spPr bwMode="auto">
          <a:xfrm>
            <a:off x="5663986" y="3507029"/>
            <a:ext cx="972505" cy="3279941"/>
          </a:xfrm>
          <a:prstGeom prst="rightBrace">
            <a:avLst>
              <a:gd name="adj1" fmla="val 8333"/>
              <a:gd name="adj2" fmla="val 51571"/>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20000"/>
              </a:spcBef>
              <a:spcAft>
                <a:spcPct val="0"/>
              </a:spcAft>
              <a:buClr>
                <a:srgbClr val="FF9900"/>
              </a:buClr>
              <a:buSzTx/>
              <a:buFontTx/>
              <a:buChar char="•"/>
              <a:tabLst/>
            </a:pPr>
            <a:endParaRPr kumimoji="0" lang="fr-FR" sz="1200" b="0" i="0" u="none" strike="noStrike" cap="none" normalizeH="0" baseline="0" smtClean="0">
              <a:ln>
                <a:noFill/>
              </a:ln>
              <a:solidFill>
                <a:srgbClr val="000099"/>
              </a:solidFill>
              <a:effectLst/>
              <a:latin typeface="Arial" charset="0"/>
            </a:endParaRPr>
          </a:p>
        </p:txBody>
      </p:sp>
      <p:sp>
        <p:nvSpPr>
          <p:cNvPr id="8" name="Rectangle à coins arrondis 7"/>
          <p:cNvSpPr/>
          <p:nvPr/>
        </p:nvSpPr>
        <p:spPr bwMode="auto">
          <a:xfrm>
            <a:off x="7023691" y="2393803"/>
            <a:ext cx="2044344" cy="58152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Stratégie intégrée de l’espace valléen</a:t>
            </a:r>
          </a:p>
        </p:txBody>
      </p:sp>
      <p:sp>
        <p:nvSpPr>
          <p:cNvPr id="32" name="Accolade fermante 31"/>
          <p:cNvSpPr/>
          <p:nvPr/>
        </p:nvSpPr>
        <p:spPr bwMode="auto">
          <a:xfrm>
            <a:off x="5776675" y="1916832"/>
            <a:ext cx="1197501" cy="4870138"/>
          </a:xfrm>
          <a:prstGeom prst="rightBrace">
            <a:avLst>
              <a:gd name="adj1" fmla="val 8333"/>
              <a:gd name="adj2" fmla="val 15405"/>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20000"/>
              </a:spcBef>
              <a:spcAft>
                <a:spcPct val="0"/>
              </a:spcAft>
              <a:buClr>
                <a:srgbClr val="FF9900"/>
              </a:buClr>
              <a:buSzTx/>
              <a:buFontTx/>
              <a:buChar char="•"/>
              <a:tabLst/>
            </a:pPr>
            <a:endParaRPr kumimoji="0" lang="fr-FR" sz="1200" b="0" i="0" u="none" strike="noStrike" cap="none" normalizeH="0" baseline="0" smtClean="0">
              <a:ln>
                <a:noFill/>
              </a:ln>
              <a:solidFill>
                <a:srgbClr val="000099"/>
              </a:solidFill>
              <a:effectLst/>
              <a:latin typeface="Arial" charset="0"/>
            </a:endParaRPr>
          </a:p>
        </p:txBody>
      </p:sp>
      <p:sp>
        <p:nvSpPr>
          <p:cNvPr id="35" name="Rectangle à coins arrondis 34"/>
          <p:cNvSpPr/>
          <p:nvPr/>
        </p:nvSpPr>
        <p:spPr bwMode="auto">
          <a:xfrm>
            <a:off x="6853041" y="3660653"/>
            <a:ext cx="2080808" cy="929295"/>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Programme régional : Volet territorial - priorité patrimoine</a:t>
            </a:r>
          </a:p>
        </p:txBody>
      </p:sp>
      <p:sp>
        <p:nvSpPr>
          <p:cNvPr id="36" name="Rectangle à coins arrondis 35"/>
          <p:cNvSpPr/>
          <p:nvPr/>
        </p:nvSpPr>
        <p:spPr bwMode="auto">
          <a:xfrm>
            <a:off x="6781542" y="5622874"/>
            <a:ext cx="2163171" cy="790048"/>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Programme régional : Volet territorial - priorité services</a:t>
            </a:r>
          </a:p>
        </p:txBody>
      </p:sp>
      <p:sp>
        <p:nvSpPr>
          <p:cNvPr id="2" name="Rectangle à coins arrondis 1"/>
          <p:cNvSpPr/>
          <p:nvPr/>
        </p:nvSpPr>
        <p:spPr bwMode="auto">
          <a:xfrm>
            <a:off x="199278" y="2474709"/>
            <a:ext cx="916337" cy="2349777"/>
          </a:xfrm>
          <a:prstGeom prst="roundRect">
            <a:avLst/>
          </a:prstGeom>
          <a:no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a:solidFill>
                <a:srgbClr val="000099"/>
              </a:solidFill>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endParaRPr kumimoji="0" lang="fr-FR" sz="1200" b="1" i="0" u="none" strike="noStrike" cap="none" normalizeH="0" baseline="0" dirty="0" smtClean="0">
              <a:ln>
                <a:noFill/>
              </a:ln>
              <a:solidFill>
                <a:srgbClr val="000099"/>
              </a:solidFill>
              <a:effectLst/>
              <a:latin typeface="Arial" charset="0"/>
            </a:endParaRPr>
          </a:p>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POIA FEDER 2014-2020</a:t>
            </a:r>
          </a:p>
        </p:txBody>
      </p:sp>
      <p:sp>
        <p:nvSpPr>
          <p:cNvPr id="11" name="Rectangle à coins arrondis 10"/>
          <p:cNvSpPr/>
          <p:nvPr/>
        </p:nvSpPr>
        <p:spPr bwMode="auto">
          <a:xfrm>
            <a:off x="1138673" y="2451778"/>
            <a:ext cx="4536663" cy="797409"/>
          </a:xfrm>
          <a:prstGeom prst="round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20000"/>
              </a:spcBef>
              <a:spcAft>
                <a:spcPct val="0"/>
              </a:spcAft>
              <a:buClr>
                <a:srgbClr val="FF9900"/>
              </a:buClr>
              <a:buSzTx/>
              <a:buNone/>
              <a:tabLst/>
            </a:pPr>
            <a:r>
              <a:rPr kumimoji="0" lang="fr-FR" sz="1200" b="0" i="0" u="sng" strike="noStrike" cap="none" normalizeH="0" baseline="0" dirty="0" smtClean="0">
                <a:ln>
                  <a:noFill/>
                </a:ln>
                <a:solidFill>
                  <a:srgbClr val="000099"/>
                </a:solidFill>
                <a:effectLst/>
                <a:latin typeface="Arial" charset="0"/>
              </a:rPr>
              <a:t>Objectif spécifique</a:t>
            </a:r>
            <a:r>
              <a:rPr kumimoji="0" lang="fr-FR" sz="1200" b="0" i="0" u="sng" strike="noStrike" cap="none" normalizeH="0" dirty="0" smtClean="0">
                <a:ln>
                  <a:noFill/>
                </a:ln>
                <a:solidFill>
                  <a:srgbClr val="000099"/>
                </a:solidFill>
                <a:effectLst/>
                <a:latin typeface="Arial" charset="0"/>
              </a:rPr>
              <a:t> 02 : </a:t>
            </a:r>
            <a:r>
              <a:rPr kumimoji="0" lang="fr-FR" sz="1200" b="0" i="0" u="none" strike="noStrike" cap="none" normalizeH="0" dirty="0" smtClean="0">
                <a:ln>
                  <a:noFill/>
                </a:ln>
                <a:solidFill>
                  <a:srgbClr val="000099"/>
                </a:solidFill>
                <a:effectLst/>
                <a:latin typeface="Arial" charset="0"/>
              </a:rPr>
              <a:t>Protéger la biodiversité et les continuités écologiques alpines : volet ingénierie au sein des EV ou territoires de projets</a:t>
            </a:r>
            <a:endParaRPr kumimoji="0" lang="fr-FR" sz="1200" b="0" i="0" u="none" strike="noStrike" cap="none" normalizeH="0" baseline="0" dirty="0" smtClean="0">
              <a:ln>
                <a:noFill/>
              </a:ln>
              <a:solidFill>
                <a:srgbClr val="000099"/>
              </a:solidFill>
              <a:effectLst/>
              <a:latin typeface="Arial" charset="0"/>
            </a:endParaRPr>
          </a:p>
        </p:txBody>
      </p:sp>
      <p:sp>
        <p:nvSpPr>
          <p:cNvPr id="10" name="Rectangle à coins arrondis 9"/>
          <p:cNvSpPr/>
          <p:nvPr/>
        </p:nvSpPr>
        <p:spPr bwMode="auto">
          <a:xfrm>
            <a:off x="1138673" y="3891490"/>
            <a:ext cx="4548013" cy="932996"/>
          </a:xfrm>
          <a:prstGeom prst="round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20000"/>
              </a:spcBef>
              <a:spcAft>
                <a:spcPct val="0"/>
              </a:spcAft>
              <a:buClr>
                <a:srgbClr val="FF9900"/>
              </a:buClr>
              <a:buSzTx/>
              <a:buNone/>
              <a:tabLst/>
            </a:pPr>
            <a:r>
              <a:rPr kumimoji="0" lang="fr-FR" sz="1200" b="0" i="0" u="sng" strike="noStrike" cap="none" normalizeH="0" baseline="0" dirty="0" smtClean="0">
                <a:ln>
                  <a:noFill/>
                </a:ln>
                <a:solidFill>
                  <a:srgbClr val="000099"/>
                </a:solidFill>
                <a:effectLst/>
                <a:latin typeface="Arial" charset="0"/>
              </a:rPr>
              <a:t>Objectif spécifique</a:t>
            </a:r>
            <a:r>
              <a:rPr kumimoji="0" lang="fr-FR" sz="1200" b="0" i="0" u="sng" strike="noStrike" cap="none" normalizeH="0" dirty="0" smtClean="0">
                <a:ln>
                  <a:noFill/>
                </a:ln>
                <a:solidFill>
                  <a:srgbClr val="000099"/>
                </a:solidFill>
                <a:effectLst/>
                <a:latin typeface="Arial" charset="0"/>
              </a:rPr>
              <a:t> 01 : </a:t>
            </a:r>
            <a:r>
              <a:rPr kumimoji="0" lang="fr-FR" sz="1200" b="0" i="0" u="none" strike="noStrike" cap="none" normalizeH="0" dirty="0" smtClean="0">
                <a:ln>
                  <a:noFill/>
                </a:ln>
                <a:solidFill>
                  <a:srgbClr val="000099"/>
                </a:solidFill>
                <a:effectLst/>
                <a:latin typeface="Arial" charset="0"/>
              </a:rPr>
              <a:t>Accroitre la d</a:t>
            </a:r>
            <a:r>
              <a:rPr lang="fr-FR" dirty="0" smtClean="0">
                <a:solidFill>
                  <a:srgbClr val="000099"/>
                </a:solidFill>
                <a:latin typeface="Arial" charset="0"/>
              </a:rPr>
              <a:t>écouverte du massif toute l’année par la valorisation du patrimoine naturel et culturel  : actions à l’échelle des espaces valléens</a:t>
            </a:r>
            <a:endParaRPr kumimoji="0" lang="fr-FR" sz="1200" b="0" i="0" u="none" strike="noStrike" cap="none" normalizeH="0" baseline="0" dirty="0" smtClean="0">
              <a:ln>
                <a:noFill/>
              </a:ln>
              <a:solidFill>
                <a:srgbClr val="000099"/>
              </a:solidFill>
              <a:effectLst/>
              <a:latin typeface="Arial" charset="0"/>
            </a:endParaRPr>
          </a:p>
        </p:txBody>
      </p:sp>
      <p:cxnSp>
        <p:nvCxnSpPr>
          <p:cNvPr id="44" name="Connecteur droit avec flèche 43"/>
          <p:cNvCxnSpPr>
            <a:endCxn id="36" idx="1"/>
          </p:cNvCxnSpPr>
          <p:nvPr/>
        </p:nvCxnSpPr>
        <p:spPr bwMode="auto">
          <a:xfrm>
            <a:off x="4452460" y="5522525"/>
            <a:ext cx="2329082" cy="495373"/>
          </a:xfrm>
          <a:prstGeom prst="straightConnector1">
            <a:avLst/>
          </a:prstGeom>
          <a:ln>
            <a:solidFill>
              <a:srgbClr val="FF0000"/>
            </a:solidFill>
            <a:tailEnd type="triangle"/>
          </a:ln>
          <a:extLst/>
        </p:spPr>
        <p:style>
          <a:lnRef idx="1">
            <a:schemeClr val="accent2"/>
          </a:lnRef>
          <a:fillRef idx="0">
            <a:schemeClr val="accent2"/>
          </a:fillRef>
          <a:effectRef idx="0">
            <a:schemeClr val="accent2"/>
          </a:effectRef>
          <a:fontRef idx="minor">
            <a:schemeClr val="tx1"/>
          </a:fontRef>
        </p:style>
      </p:cxnSp>
      <p:cxnSp>
        <p:nvCxnSpPr>
          <p:cNvPr id="46" name="Connecteur droit avec flèche 45"/>
          <p:cNvCxnSpPr>
            <a:stCxn id="13" idx="3"/>
            <a:endCxn id="36" idx="1"/>
          </p:cNvCxnSpPr>
          <p:nvPr/>
        </p:nvCxnSpPr>
        <p:spPr bwMode="auto">
          <a:xfrm flipV="1">
            <a:off x="6046596" y="6017898"/>
            <a:ext cx="734946" cy="251830"/>
          </a:xfrm>
          <a:prstGeom prst="straightConnector1">
            <a:avLst/>
          </a:prstGeom>
          <a:ln>
            <a:solidFill>
              <a:srgbClr val="FF0000"/>
            </a:solidFill>
            <a:tailEnd type="triangle"/>
          </a:ln>
          <a:extLst/>
        </p:spPr>
        <p:style>
          <a:lnRef idx="1">
            <a:schemeClr val="accent2"/>
          </a:lnRef>
          <a:fillRef idx="0">
            <a:schemeClr val="accent2"/>
          </a:fillRef>
          <a:effectRef idx="0">
            <a:schemeClr val="accent2"/>
          </a:effectRef>
          <a:fontRef idx="minor">
            <a:schemeClr val="tx1"/>
          </a:fontRef>
        </p:style>
      </p:cxnSp>
      <p:cxnSp>
        <p:nvCxnSpPr>
          <p:cNvPr id="49" name="Connecteur droit avec flèche 48"/>
          <p:cNvCxnSpPr/>
          <p:nvPr/>
        </p:nvCxnSpPr>
        <p:spPr bwMode="auto">
          <a:xfrm flipV="1">
            <a:off x="5620262" y="4162454"/>
            <a:ext cx="1225358" cy="986327"/>
          </a:xfrm>
          <a:prstGeom prst="straightConnector1">
            <a:avLst/>
          </a:prstGeom>
          <a:ln>
            <a:solidFill>
              <a:srgbClr val="FF0000"/>
            </a:solidFill>
            <a:tailEnd type="triangle"/>
          </a:ln>
          <a:extLst/>
        </p:spPr>
        <p:style>
          <a:lnRef idx="1">
            <a:schemeClr val="accent2"/>
          </a:lnRef>
          <a:fillRef idx="0">
            <a:schemeClr val="accent2"/>
          </a:fillRef>
          <a:effectRef idx="0">
            <a:schemeClr val="accent2"/>
          </a:effectRef>
          <a:fontRef idx="minor">
            <a:schemeClr val="tx1"/>
          </a:fontRef>
        </p:style>
      </p:cxnSp>
      <p:cxnSp>
        <p:nvCxnSpPr>
          <p:cNvPr id="51" name="Connecteur droit avec flèche 50"/>
          <p:cNvCxnSpPr>
            <a:endCxn id="35" idx="1"/>
          </p:cNvCxnSpPr>
          <p:nvPr/>
        </p:nvCxnSpPr>
        <p:spPr bwMode="auto">
          <a:xfrm flipV="1">
            <a:off x="5671584" y="4125301"/>
            <a:ext cx="1181457" cy="238007"/>
          </a:xfrm>
          <a:prstGeom prst="straightConnector1">
            <a:avLst/>
          </a:prstGeom>
          <a:ln>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436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1000"/>
                                        <p:tgtEl>
                                          <p:spTgt spid="49"/>
                                        </p:tgtEl>
                                      </p:cBhvr>
                                    </p:animEffect>
                                    <p:anim calcmode="lin" valueType="num">
                                      <p:cBhvr>
                                        <p:cTn id="74" dur="1000" fill="hold"/>
                                        <p:tgtEl>
                                          <p:spTgt spid="49"/>
                                        </p:tgtEl>
                                        <p:attrNameLst>
                                          <p:attrName>ppt_x</p:attrName>
                                        </p:attrNameLst>
                                      </p:cBhvr>
                                      <p:tavLst>
                                        <p:tav tm="0">
                                          <p:val>
                                            <p:strVal val="#ppt_x"/>
                                          </p:val>
                                        </p:tav>
                                        <p:tav tm="100000">
                                          <p:val>
                                            <p:strVal val="#ppt_x"/>
                                          </p:val>
                                        </p:tav>
                                      </p:tavLst>
                                    </p:anim>
                                    <p:anim calcmode="lin" valueType="num">
                                      <p:cBhvr>
                                        <p:cTn id="7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6" grpId="0" animBg="1"/>
      <p:bldP spid="15" grpId="0" animBg="1"/>
      <p:bldP spid="12" grpId="0" animBg="1"/>
      <p:bldP spid="13" grpId="0" animBg="1"/>
      <p:bldP spid="3" grpId="0" animBg="1"/>
      <p:bldP spid="8" grpId="0" animBg="1"/>
      <p:bldP spid="32" grpId="0" animBg="1"/>
      <p:bldP spid="35" grpId="0" animBg="1"/>
      <p:bldP spid="36" grpId="0" animBg="1"/>
      <p:bldP spid="2" grpId="0" animBg="1"/>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0"/>
            <a:ext cx="8041268" cy="793750"/>
          </a:xfrm>
        </p:spPr>
        <p:txBody>
          <a:bodyPr/>
          <a:lstStyle/>
          <a:p>
            <a:r>
              <a:rPr lang="fr-FR" sz="1600" dirty="0">
                <a:solidFill>
                  <a:schemeClr val="tx1"/>
                </a:solidFill>
              </a:rPr>
              <a:t>LE CADRE </a:t>
            </a:r>
            <a:r>
              <a:rPr lang="fr-FR" sz="1600" dirty="0" smtClean="0">
                <a:solidFill>
                  <a:schemeClr val="tx1"/>
                </a:solidFill>
              </a:rPr>
              <a:t>INTEGREE DE </a:t>
            </a:r>
            <a:r>
              <a:rPr lang="fr-FR" sz="1600" dirty="0">
                <a:solidFill>
                  <a:schemeClr val="tx1"/>
                </a:solidFill>
              </a:rPr>
              <a:t>LA POLITIQUE REGIONALE DE LA MONTAGNE</a:t>
            </a:r>
            <a:r>
              <a:rPr lang="fr-FR" dirty="0"/>
              <a:t/>
            </a:r>
            <a:br>
              <a:rPr lang="fr-FR" dirty="0"/>
            </a:br>
            <a:endParaRPr lang="fr-FR" dirty="0">
              <a:solidFill>
                <a:srgbClr val="333399"/>
              </a:solidFill>
            </a:endParaRPr>
          </a:p>
        </p:txBody>
      </p:sp>
      <p:sp>
        <p:nvSpPr>
          <p:cNvPr id="4" name="Rectangle à coins arrondis 3"/>
          <p:cNvSpPr/>
          <p:nvPr/>
        </p:nvSpPr>
        <p:spPr bwMode="auto">
          <a:xfrm>
            <a:off x="990600" y="797448"/>
            <a:ext cx="8045893" cy="36004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Espace valléen</a:t>
            </a:r>
            <a:endParaRPr kumimoji="0" lang="fr-FR" sz="1200" b="1" i="0" u="none" strike="noStrike" cap="none" normalizeH="0" baseline="0" dirty="0" smtClean="0">
              <a:ln>
                <a:noFill/>
              </a:ln>
              <a:solidFill>
                <a:srgbClr val="000099"/>
              </a:solidFill>
              <a:effectLst/>
              <a:latin typeface="Arial" charset="0"/>
            </a:endParaRPr>
          </a:p>
        </p:txBody>
      </p:sp>
      <p:sp>
        <p:nvSpPr>
          <p:cNvPr id="5" name="Rectangle à coins arrondis 4"/>
          <p:cNvSpPr/>
          <p:nvPr/>
        </p:nvSpPr>
        <p:spPr bwMode="auto">
          <a:xfrm>
            <a:off x="988326" y="1342980"/>
            <a:ext cx="8048167" cy="103208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Stratégie à 6 ans</a:t>
            </a:r>
            <a:endParaRPr kumimoji="0" lang="fr-FR" sz="1200" b="1" i="0" u="none" strike="noStrike" cap="none" normalizeH="0" baseline="0" dirty="0" smtClean="0">
              <a:ln>
                <a:noFill/>
              </a:ln>
              <a:solidFill>
                <a:srgbClr val="000099"/>
              </a:solidFill>
              <a:effectLst/>
              <a:latin typeface="Arial" charset="0"/>
            </a:endParaRPr>
          </a:p>
        </p:txBody>
      </p:sp>
      <p:sp>
        <p:nvSpPr>
          <p:cNvPr id="6" name="Rectangle à coins arrondis 5"/>
          <p:cNvSpPr/>
          <p:nvPr/>
        </p:nvSpPr>
        <p:spPr bwMode="auto">
          <a:xfrm>
            <a:off x="988326" y="2619230"/>
            <a:ext cx="8048167" cy="1241818"/>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Plan d’action pluriannuelle à 3 ans</a:t>
            </a:r>
            <a:endParaRPr kumimoji="0" lang="fr-FR" sz="1200" b="1" i="0" u="none" strike="noStrike" cap="none" normalizeH="0" baseline="0" dirty="0" smtClean="0">
              <a:ln>
                <a:noFill/>
              </a:ln>
              <a:solidFill>
                <a:srgbClr val="000099"/>
              </a:solidFill>
              <a:effectLst/>
              <a:latin typeface="Arial" charset="0"/>
            </a:endParaRPr>
          </a:p>
        </p:txBody>
      </p:sp>
      <p:sp>
        <p:nvSpPr>
          <p:cNvPr id="7" name="Rectangle à coins arrondis 6"/>
          <p:cNvSpPr/>
          <p:nvPr/>
        </p:nvSpPr>
        <p:spPr bwMode="auto">
          <a:xfrm>
            <a:off x="3419872" y="4117093"/>
            <a:ext cx="5611996" cy="1161848"/>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FontTx/>
              <a:buChar char="•"/>
              <a:tabLst/>
            </a:pPr>
            <a:r>
              <a:rPr lang="fr-FR" b="1" dirty="0" smtClean="0">
                <a:solidFill>
                  <a:srgbClr val="000099"/>
                </a:solidFill>
                <a:latin typeface="Arial" charset="0"/>
              </a:rPr>
              <a:t>Plan d’action annuel 2016</a:t>
            </a:r>
            <a:endParaRPr kumimoji="0" lang="fr-FR" sz="1200" b="1" i="0" u="none" strike="noStrike" cap="none" normalizeH="0" baseline="0" dirty="0" smtClean="0">
              <a:ln>
                <a:noFill/>
              </a:ln>
              <a:solidFill>
                <a:srgbClr val="000099"/>
              </a:solidFill>
              <a:effectLst/>
              <a:latin typeface="Arial" charset="0"/>
            </a:endParaRPr>
          </a:p>
        </p:txBody>
      </p:sp>
      <p:sp>
        <p:nvSpPr>
          <p:cNvPr id="8" name="Rectangle à coins arrondis 7"/>
          <p:cNvSpPr/>
          <p:nvPr/>
        </p:nvSpPr>
        <p:spPr bwMode="auto">
          <a:xfrm>
            <a:off x="1115616" y="1830870"/>
            <a:ext cx="2215522" cy="25734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Objectif stratégique 1</a:t>
            </a:r>
          </a:p>
        </p:txBody>
      </p:sp>
      <p:sp>
        <p:nvSpPr>
          <p:cNvPr id="9" name="Rectangle à coins arrondis 8"/>
          <p:cNvSpPr/>
          <p:nvPr/>
        </p:nvSpPr>
        <p:spPr bwMode="auto">
          <a:xfrm>
            <a:off x="3904648" y="1830870"/>
            <a:ext cx="2215522" cy="25734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Objectif stratégique 2</a:t>
            </a:r>
          </a:p>
        </p:txBody>
      </p:sp>
      <p:sp>
        <p:nvSpPr>
          <p:cNvPr id="10" name="Rectangle à coins arrondis 9"/>
          <p:cNvSpPr/>
          <p:nvPr/>
        </p:nvSpPr>
        <p:spPr bwMode="auto">
          <a:xfrm>
            <a:off x="6689701" y="1819473"/>
            <a:ext cx="2215522" cy="25734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Objectif stratégique 3</a:t>
            </a:r>
          </a:p>
        </p:txBody>
      </p:sp>
      <p:sp>
        <p:nvSpPr>
          <p:cNvPr id="11" name="Rectangle à coins arrondis 10"/>
          <p:cNvSpPr/>
          <p:nvPr/>
        </p:nvSpPr>
        <p:spPr bwMode="auto">
          <a:xfrm>
            <a:off x="6689701" y="3114901"/>
            <a:ext cx="2215522" cy="25734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Objectif opérationnel 3</a:t>
            </a:r>
          </a:p>
        </p:txBody>
      </p:sp>
      <p:sp>
        <p:nvSpPr>
          <p:cNvPr id="12" name="Rectangle à coins arrondis 11"/>
          <p:cNvSpPr/>
          <p:nvPr/>
        </p:nvSpPr>
        <p:spPr bwMode="auto">
          <a:xfrm>
            <a:off x="3904648" y="3111465"/>
            <a:ext cx="2215522" cy="25734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Objectif opérationnel 2</a:t>
            </a:r>
          </a:p>
        </p:txBody>
      </p:sp>
      <p:sp>
        <p:nvSpPr>
          <p:cNvPr id="13" name="Rectangle à coins arrondis 12"/>
          <p:cNvSpPr/>
          <p:nvPr/>
        </p:nvSpPr>
        <p:spPr bwMode="auto">
          <a:xfrm>
            <a:off x="1115616" y="3111465"/>
            <a:ext cx="2215522" cy="25734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Objectif opérationnel 1</a:t>
            </a:r>
          </a:p>
        </p:txBody>
      </p:sp>
      <p:sp>
        <p:nvSpPr>
          <p:cNvPr id="14" name="Rectangle à coins arrondis 13"/>
          <p:cNvSpPr/>
          <p:nvPr/>
        </p:nvSpPr>
        <p:spPr bwMode="auto">
          <a:xfrm>
            <a:off x="2339752" y="3499526"/>
            <a:ext cx="2215522" cy="25734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Objectif opérationnel 4</a:t>
            </a:r>
          </a:p>
        </p:txBody>
      </p:sp>
      <p:sp>
        <p:nvSpPr>
          <p:cNvPr id="15" name="Rectangle à coins arrondis 14"/>
          <p:cNvSpPr/>
          <p:nvPr/>
        </p:nvSpPr>
        <p:spPr bwMode="auto">
          <a:xfrm>
            <a:off x="5364088" y="3484301"/>
            <a:ext cx="2215522" cy="25734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Objectif opérationnel 5</a:t>
            </a:r>
          </a:p>
        </p:txBody>
      </p:sp>
      <p:sp>
        <p:nvSpPr>
          <p:cNvPr id="16" name="Rectangle à coins arrondis 15"/>
          <p:cNvSpPr/>
          <p:nvPr/>
        </p:nvSpPr>
        <p:spPr bwMode="auto">
          <a:xfrm>
            <a:off x="3963255" y="4589560"/>
            <a:ext cx="1493846" cy="34303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Action 2016-1 </a:t>
            </a:r>
            <a:endParaRPr kumimoji="0" lang="fr-FR" sz="1200" b="1" i="0" u="none" strike="noStrike" cap="none" normalizeH="0" baseline="0" dirty="0" smtClean="0">
              <a:ln>
                <a:noFill/>
              </a:ln>
              <a:solidFill>
                <a:srgbClr val="000099"/>
              </a:solidFill>
              <a:effectLst/>
              <a:latin typeface="Arial" charset="0"/>
            </a:endParaRPr>
          </a:p>
        </p:txBody>
      </p:sp>
      <p:sp>
        <p:nvSpPr>
          <p:cNvPr id="17" name="Rectangle à coins arrondis 16"/>
          <p:cNvSpPr/>
          <p:nvPr/>
        </p:nvSpPr>
        <p:spPr bwMode="auto">
          <a:xfrm>
            <a:off x="5750638" y="4606719"/>
            <a:ext cx="1493846" cy="34303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Action 2016-2 </a:t>
            </a:r>
            <a:endParaRPr kumimoji="0" lang="fr-FR" sz="1200" b="1" i="0" u="none" strike="noStrike" cap="none" normalizeH="0" baseline="0" dirty="0" smtClean="0">
              <a:ln>
                <a:noFill/>
              </a:ln>
              <a:solidFill>
                <a:srgbClr val="000099"/>
              </a:solidFill>
              <a:effectLst/>
              <a:latin typeface="Arial" charset="0"/>
            </a:endParaRPr>
          </a:p>
        </p:txBody>
      </p:sp>
      <p:sp>
        <p:nvSpPr>
          <p:cNvPr id="18" name="Rectangle à coins arrondis 17"/>
          <p:cNvSpPr/>
          <p:nvPr/>
        </p:nvSpPr>
        <p:spPr bwMode="auto">
          <a:xfrm>
            <a:off x="7415011" y="4571572"/>
            <a:ext cx="1493846" cy="34303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Action 2016-3</a:t>
            </a:r>
            <a:endParaRPr kumimoji="0" lang="fr-FR" sz="1200" b="1" i="0" u="none" strike="noStrike" cap="none" normalizeH="0" baseline="0" dirty="0" smtClean="0">
              <a:ln>
                <a:noFill/>
              </a:ln>
              <a:solidFill>
                <a:srgbClr val="000099"/>
              </a:solidFill>
              <a:effectLst/>
              <a:latin typeface="Arial" charset="0"/>
            </a:endParaRPr>
          </a:p>
        </p:txBody>
      </p:sp>
      <p:sp>
        <p:nvSpPr>
          <p:cNvPr id="19" name="Rectangle à coins arrondis 18"/>
          <p:cNvSpPr/>
          <p:nvPr/>
        </p:nvSpPr>
        <p:spPr bwMode="auto">
          <a:xfrm>
            <a:off x="3419872" y="5534986"/>
            <a:ext cx="5611996" cy="1010992"/>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FontTx/>
              <a:buChar char="•"/>
              <a:tabLst/>
            </a:pPr>
            <a:r>
              <a:rPr lang="fr-FR" b="1" dirty="0" smtClean="0">
                <a:solidFill>
                  <a:srgbClr val="000099"/>
                </a:solidFill>
                <a:latin typeface="Arial" charset="0"/>
              </a:rPr>
              <a:t>Plan d’action annuel 2017</a:t>
            </a:r>
            <a:endParaRPr kumimoji="0" lang="fr-FR" sz="1200" b="1" i="0" u="none" strike="noStrike" cap="none" normalizeH="0" baseline="0" dirty="0" smtClean="0">
              <a:ln>
                <a:noFill/>
              </a:ln>
              <a:solidFill>
                <a:srgbClr val="000099"/>
              </a:solidFill>
              <a:effectLst/>
              <a:latin typeface="Arial" charset="0"/>
            </a:endParaRPr>
          </a:p>
        </p:txBody>
      </p:sp>
      <p:sp>
        <p:nvSpPr>
          <p:cNvPr id="20" name="Rectangle à coins arrondis 19"/>
          <p:cNvSpPr/>
          <p:nvPr/>
        </p:nvSpPr>
        <p:spPr bwMode="auto">
          <a:xfrm>
            <a:off x="6645247" y="6040482"/>
            <a:ext cx="1493846" cy="34303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Action 2017-2 </a:t>
            </a:r>
            <a:endParaRPr kumimoji="0" lang="fr-FR" sz="1200" b="1" i="0" u="none" strike="noStrike" cap="none" normalizeH="0" baseline="0" dirty="0" smtClean="0">
              <a:ln>
                <a:noFill/>
              </a:ln>
              <a:solidFill>
                <a:srgbClr val="000099"/>
              </a:solidFill>
              <a:effectLst/>
              <a:latin typeface="Arial" charset="0"/>
            </a:endParaRPr>
          </a:p>
        </p:txBody>
      </p:sp>
      <p:sp>
        <p:nvSpPr>
          <p:cNvPr id="21" name="Rectangle à coins arrondis 20"/>
          <p:cNvSpPr/>
          <p:nvPr/>
        </p:nvSpPr>
        <p:spPr bwMode="auto">
          <a:xfrm>
            <a:off x="4126364" y="6049697"/>
            <a:ext cx="1493846" cy="343037"/>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lang="fr-FR" b="1" dirty="0" smtClean="0">
                <a:solidFill>
                  <a:srgbClr val="000099"/>
                </a:solidFill>
                <a:latin typeface="Arial" charset="0"/>
              </a:rPr>
              <a:t>Action 2017-1 </a:t>
            </a:r>
            <a:endParaRPr kumimoji="0" lang="fr-FR" sz="1200" b="1" i="0" u="none" strike="noStrike" cap="none" normalizeH="0" baseline="0" dirty="0" smtClean="0">
              <a:ln>
                <a:noFill/>
              </a:ln>
              <a:solidFill>
                <a:srgbClr val="000099"/>
              </a:solidFill>
              <a:effectLst/>
              <a:latin typeface="Arial" charset="0"/>
            </a:endParaRPr>
          </a:p>
        </p:txBody>
      </p:sp>
      <p:sp>
        <p:nvSpPr>
          <p:cNvPr id="22" name="Rectangle à coins arrondis 21"/>
          <p:cNvSpPr/>
          <p:nvPr/>
        </p:nvSpPr>
        <p:spPr bwMode="auto">
          <a:xfrm>
            <a:off x="983555" y="6135387"/>
            <a:ext cx="2215522" cy="257347"/>
          </a:xfrm>
          <a:prstGeom prst="roundRect">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Mesure 1,3 CIMA</a:t>
            </a:r>
          </a:p>
        </p:txBody>
      </p:sp>
      <p:sp>
        <p:nvSpPr>
          <p:cNvPr id="23" name="Rectangle à coins arrondis 22"/>
          <p:cNvSpPr/>
          <p:nvPr/>
        </p:nvSpPr>
        <p:spPr bwMode="auto">
          <a:xfrm>
            <a:off x="983555" y="4172634"/>
            <a:ext cx="2215522" cy="361298"/>
          </a:xfrm>
          <a:prstGeom prst="roundRect">
            <a:avLst/>
          </a:prstGeom>
          <a:ln>
            <a:solidFill>
              <a:srgbClr val="00B05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OS 1 POIA</a:t>
            </a:r>
          </a:p>
        </p:txBody>
      </p:sp>
      <p:sp>
        <p:nvSpPr>
          <p:cNvPr id="24" name="Rectangle à coins arrondis 23"/>
          <p:cNvSpPr/>
          <p:nvPr/>
        </p:nvSpPr>
        <p:spPr bwMode="auto">
          <a:xfrm>
            <a:off x="983555" y="5695831"/>
            <a:ext cx="2215522" cy="257347"/>
          </a:xfrm>
          <a:prstGeom prst="roundRect">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Mesure 1,2 et 1,2 CIMA</a:t>
            </a:r>
          </a:p>
        </p:txBody>
      </p:sp>
      <p:sp>
        <p:nvSpPr>
          <p:cNvPr id="25" name="Rectangle à coins arrondis 24"/>
          <p:cNvSpPr/>
          <p:nvPr/>
        </p:nvSpPr>
        <p:spPr bwMode="auto">
          <a:xfrm>
            <a:off x="983555" y="4686960"/>
            <a:ext cx="2215522" cy="394237"/>
          </a:xfrm>
          <a:prstGeom prst="round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Mesure 2,4 CIMA</a:t>
            </a:r>
            <a:r>
              <a:rPr kumimoji="0" lang="fr-FR" sz="1200" b="1" i="0" u="none" strike="noStrike" cap="none" normalizeH="0" dirty="0" smtClean="0">
                <a:ln>
                  <a:noFill/>
                </a:ln>
                <a:solidFill>
                  <a:srgbClr val="000099"/>
                </a:solidFill>
                <a:effectLst/>
                <a:latin typeface="Arial" charset="0"/>
              </a:rPr>
              <a:t> </a:t>
            </a:r>
            <a:endParaRPr kumimoji="0" lang="fr-FR" sz="1200" b="1" i="0" u="none" strike="noStrike" cap="none" normalizeH="0" baseline="0" dirty="0" smtClean="0">
              <a:ln>
                <a:noFill/>
              </a:ln>
              <a:solidFill>
                <a:srgbClr val="000099"/>
              </a:solidFill>
              <a:effectLst/>
              <a:latin typeface="Arial" charset="0"/>
            </a:endParaRPr>
          </a:p>
        </p:txBody>
      </p:sp>
      <p:sp>
        <p:nvSpPr>
          <p:cNvPr id="26" name="Rectangle à coins arrondis 25"/>
          <p:cNvSpPr/>
          <p:nvPr/>
        </p:nvSpPr>
        <p:spPr bwMode="auto">
          <a:xfrm>
            <a:off x="983555" y="5262218"/>
            <a:ext cx="2215522" cy="257347"/>
          </a:xfrm>
          <a:prstGeom prst="roundRect">
            <a:avLst/>
          </a:prstGeom>
          <a:ln>
            <a:solidFill>
              <a:srgbClr val="00B05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r>
              <a:rPr kumimoji="0" lang="fr-FR" sz="1200" b="1" i="0" u="none" strike="noStrike" cap="none" normalizeH="0" baseline="0" dirty="0" smtClean="0">
                <a:ln>
                  <a:noFill/>
                </a:ln>
                <a:solidFill>
                  <a:srgbClr val="000099"/>
                </a:solidFill>
                <a:effectLst/>
                <a:latin typeface="Arial" charset="0"/>
              </a:rPr>
              <a:t>OS 2 POIA</a:t>
            </a:r>
          </a:p>
        </p:txBody>
      </p:sp>
      <p:sp>
        <p:nvSpPr>
          <p:cNvPr id="2" name="Flèche vers le bas 1"/>
          <p:cNvSpPr/>
          <p:nvPr/>
        </p:nvSpPr>
        <p:spPr bwMode="auto">
          <a:xfrm>
            <a:off x="4788024" y="1157488"/>
            <a:ext cx="576064" cy="185492"/>
          </a:xfrm>
          <a:prstGeom prst="downArrow">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smtClean="0">
              <a:solidFill>
                <a:srgbClr val="000099"/>
              </a:solidFill>
              <a:latin typeface="Arial" charset="0"/>
            </a:endParaRPr>
          </a:p>
        </p:txBody>
      </p:sp>
      <p:sp>
        <p:nvSpPr>
          <p:cNvPr id="28" name="Flèche vers le bas 27"/>
          <p:cNvSpPr/>
          <p:nvPr/>
        </p:nvSpPr>
        <p:spPr bwMode="auto">
          <a:xfrm>
            <a:off x="4788024" y="2378769"/>
            <a:ext cx="576064" cy="240460"/>
          </a:xfrm>
          <a:prstGeom prst="downArrow">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smtClean="0">
              <a:solidFill>
                <a:srgbClr val="000099"/>
              </a:solidFill>
              <a:latin typeface="Arial" charset="0"/>
            </a:endParaRPr>
          </a:p>
        </p:txBody>
      </p:sp>
      <p:sp>
        <p:nvSpPr>
          <p:cNvPr id="29" name="Flèche vers le bas 28"/>
          <p:cNvSpPr/>
          <p:nvPr/>
        </p:nvSpPr>
        <p:spPr bwMode="auto">
          <a:xfrm>
            <a:off x="3419872" y="3861046"/>
            <a:ext cx="576064" cy="2880321"/>
          </a:xfrm>
          <a:prstGeom prst="downArrow">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FF9900"/>
              </a:buClr>
              <a:buSzTx/>
              <a:buNone/>
              <a:tabLst/>
            </a:pPr>
            <a:endParaRPr lang="fr-FR" b="1" dirty="0" smtClean="0">
              <a:solidFill>
                <a:srgbClr val="000099"/>
              </a:solidFill>
              <a:latin typeface="Arial" charset="0"/>
            </a:endParaRPr>
          </a:p>
        </p:txBody>
      </p:sp>
      <p:cxnSp>
        <p:nvCxnSpPr>
          <p:cNvPr id="47" name="Connecteur droit avec flèche 46"/>
          <p:cNvCxnSpPr>
            <a:endCxn id="12" idx="0"/>
          </p:cNvCxnSpPr>
          <p:nvPr/>
        </p:nvCxnSpPr>
        <p:spPr bwMode="auto">
          <a:xfrm>
            <a:off x="2339752" y="2088217"/>
            <a:ext cx="2672657" cy="1023248"/>
          </a:xfrm>
          <a:prstGeom prst="straightConnector1">
            <a:avLst/>
          </a:prstGeom>
          <a:ln>
            <a:solidFill>
              <a:srgbClr val="FFC000"/>
            </a:solidFill>
            <a:tailEnd type="triangle"/>
          </a:ln>
          <a:extLst/>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a:endCxn id="12" idx="0"/>
          </p:cNvCxnSpPr>
          <p:nvPr/>
        </p:nvCxnSpPr>
        <p:spPr bwMode="auto">
          <a:xfrm flipH="1">
            <a:off x="5012409" y="2088217"/>
            <a:ext cx="2799951" cy="1023248"/>
          </a:xfrm>
          <a:prstGeom prst="straightConnector1">
            <a:avLst/>
          </a:prstGeom>
          <a:ln>
            <a:solidFill>
              <a:srgbClr val="FFC000"/>
            </a:solidFill>
            <a:tailEnd type="triangle"/>
          </a:ln>
          <a:extLst/>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p:nvPr/>
        </p:nvCxnSpPr>
        <p:spPr bwMode="auto">
          <a:xfrm flipH="1">
            <a:off x="4928483" y="3367510"/>
            <a:ext cx="25379" cy="1217641"/>
          </a:xfrm>
          <a:prstGeom prst="straightConnector1">
            <a:avLst/>
          </a:prstGeom>
          <a:ln>
            <a:solidFill>
              <a:srgbClr val="FFC000"/>
            </a:solidFill>
            <a:tailEnd type="triangle"/>
          </a:ln>
          <a:extLst/>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p:nvPr/>
        </p:nvCxnSpPr>
        <p:spPr bwMode="auto">
          <a:xfrm flipH="1">
            <a:off x="4710178" y="3382262"/>
            <a:ext cx="51343" cy="2636341"/>
          </a:xfrm>
          <a:prstGeom prst="straightConnector1">
            <a:avLst/>
          </a:prstGeom>
          <a:ln>
            <a:solidFill>
              <a:srgbClr val="FFC000"/>
            </a:solidFill>
            <a:tailEnd type="triangle"/>
          </a:ln>
          <a:extLst/>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p:nvPr/>
        </p:nvCxnSpPr>
        <p:spPr bwMode="auto">
          <a:xfrm>
            <a:off x="3224457" y="4300211"/>
            <a:ext cx="712382" cy="442879"/>
          </a:xfrm>
          <a:prstGeom prst="straightConnector1">
            <a:avLst/>
          </a:prstGeom>
          <a:ln>
            <a:solidFill>
              <a:srgbClr val="00B050"/>
            </a:solidFill>
            <a:tailEnd type="triangle"/>
          </a:ln>
          <a:extLst/>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a:stCxn id="25" idx="3"/>
            <a:endCxn id="16" idx="1"/>
          </p:cNvCxnSpPr>
          <p:nvPr/>
        </p:nvCxnSpPr>
        <p:spPr bwMode="auto">
          <a:xfrm flipV="1">
            <a:off x="3199077" y="4761079"/>
            <a:ext cx="764178" cy="123000"/>
          </a:xfrm>
          <a:prstGeom prst="straightConnector1">
            <a:avLst/>
          </a:prstGeom>
          <a:ln>
            <a:solidFill>
              <a:srgbClr val="FF0000"/>
            </a:solidFill>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9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500"/>
                                        <p:tgtEl>
                                          <p:spTgt spid="2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4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41"/>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4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4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5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905" y="1340768"/>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La Région reconnaît les spécificités du Massif alpin </a:t>
            </a:r>
          </a:p>
          <a:p>
            <a:pPr>
              <a:buFont typeface="Wingdings" pitchFamily="2" charset="2"/>
              <a:buChar char="Ø"/>
            </a:pPr>
            <a:endParaRPr lang="fr-FR" sz="900" kern="0" baseline="0" dirty="0" smtClean="0">
              <a:latin typeface="Arial" pitchFamily="34" charset="0"/>
              <a:cs typeface="Arial" pitchFamily="34" charset="0"/>
            </a:endParaRPr>
          </a:p>
          <a:p>
            <a:pPr marL="0" indent="0">
              <a:buNone/>
            </a:pPr>
            <a:r>
              <a:rPr lang="fr-FR" sz="2000" kern="0" baseline="0" dirty="0">
                <a:solidFill>
                  <a:srgbClr val="76A2E9"/>
                </a:solidFill>
                <a:latin typeface="Arial" pitchFamily="34" charset="0"/>
                <a:cs typeface="Arial" pitchFamily="34" charset="0"/>
              </a:rPr>
              <a:t>Dans le Massif alpin</a:t>
            </a:r>
            <a:r>
              <a:rPr lang="fr-FR" sz="2000" kern="0" baseline="0" dirty="0">
                <a:latin typeface="Arial" pitchFamily="34" charset="0"/>
                <a:cs typeface="Arial" pitchFamily="34" charset="0"/>
              </a:rPr>
              <a:t>, des enjeux partagés par l’ensemble des territoires, qu’il ne sera possible de traiter que sur le moyen voire le long terme :</a:t>
            </a:r>
          </a:p>
          <a:p>
            <a:pPr>
              <a:buFont typeface="Wingdings" pitchFamily="2" charset="2"/>
              <a:buChar char="Ø"/>
            </a:pPr>
            <a:r>
              <a:rPr lang="fr-FR" sz="2000" kern="0" baseline="0" dirty="0">
                <a:latin typeface="Arial" pitchFamily="34" charset="0"/>
                <a:cs typeface="Arial" pitchFamily="34" charset="0"/>
              </a:rPr>
              <a:t>La fragilité des </a:t>
            </a:r>
            <a:r>
              <a:rPr lang="fr-FR" sz="2000" b="1" kern="0" baseline="0" dirty="0">
                <a:latin typeface="Arial" pitchFamily="34" charset="0"/>
                <a:cs typeface="Arial" pitchFamily="34" charset="0"/>
              </a:rPr>
              <a:t>ressources naturelles</a:t>
            </a:r>
            <a:r>
              <a:rPr lang="fr-FR" sz="2000" kern="0" baseline="0" dirty="0">
                <a:latin typeface="Arial" pitchFamily="34" charset="0"/>
                <a:cs typeface="Arial" pitchFamily="34" charset="0"/>
              </a:rPr>
              <a:t>, l’obligation d’une gestion raisonnée</a:t>
            </a:r>
          </a:p>
          <a:p>
            <a:pPr>
              <a:buFont typeface="Wingdings" pitchFamily="2" charset="2"/>
              <a:buChar char="Ø"/>
            </a:pPr>
            <a:r>
              <a:rPr lang="fr-FR" sz="2000" kern="0" baseline="0" dirty="0">
                <a:latin typeface="Arial" pitchFamily="34" charset="0"/>
                <a:cs typeface="Arial" pitchFamily="34" charset="0"/>
              </a:rPr>
              <a:t>Le </a:t>
            </a:r>
            <a:r>
              <a:rPr lang="fr-FR" sz="2000" b="1" kern="0" baseline="0" dirty="0">
                <a:latin typeface="Arial" pitchFamily="34" charset="0"/>
                <a:cs typeface="Arial" pitchFamily="34" charset="0"/>
              </a:rPr>
              <a:t>changement climatique</a:t>
            </a:r>
            <a:r>
              <a:rPr lang="fr-FR" sz="2000" kern="0" baseline="0" dirty="0">
                <a:latin typeface="Arial" pitchFamily="34" charset="0"/>
                <a:cs typeface="Arial" pitchFamily="34" charset="0"/>
              </a:rPr>
              <a:t>, la nécessité d’adapter la stratégie du secteur touristique</a:t>
            </a:r>
          </a:p>
          <a:p>
            <a:pPr>
              <a:buFont typeface="Wingdings" pitchFamily="2" charset="2"/>
              <a:buChar char="Ø"/>
            </a:pPr>
            <a:r>
              <a:rPr lang="fr-FR" sz="2000" kern="0" baseline="0" dirty="0">
                <a:latin typeface="Arial" pitchFamily="34" charset="0"/>
                <a:cs typeface="Arial" pitchFamily="34" charset="0"/>
              </a:rPr>
              <a:t>L’intégration progressive des </a:t>
            </a:r>
            <a:r>
              <a:rPr lang="fr-FR" sz="2000" b="1" kern="0" baseline="0" dirty="0">
                <a:latin typeface="Arial" pitchFamily="34" charset="0"/>
                <a:cs typeface="Arial" pitchFamily="34" charset="0"/>
              </a:rPr>
              <a:t>territoires enclavés et à faible densité </a:t>
            </a:r>
            <a:r>
              <a:rPr lang="fr-FR" sz="2000" kern="0" baseline="0" dirty="0">
                <a:latin typeface="Arial" pitchFamily="34" charset="0"/>
                <a:cs typeface="Arial" pitchFamily="34" charset="0"/>
              </a:rPr>
              <a:t>dans des structures territoriales plus larges.</a:t>
            </a:r>
          </a:p>
          <a:p>
            <a:pPr marL="0" indent="0">
              <a:buNone/>
            </a:pPr>
            <a:endParaRPr lang="fr-FR" sz="2000" kern="0" baseline="0" dirty="0" smtClean="0">
              <a:latin typeface="Arial" pitchFamily="34" charset="0"/>
              <a:cs typeface="Arial" pitchFamily="34" charset="0"/>
            </a:endParaRPr>
          </a:p>
          <a:p>
            <a:pPr marL="0" indent="0">
              <a:buNone/>
            </a:pPr>
            <a:r>
              <a:rPr lang="fr-FR" sz="2000" kern="0" baseline="0" dirty="0" smtClean="0">
                <a:solidFill>
                  <a:schemeClr val="accent5">
                    <a:lumMod val="50000"/>
                  </a:schemeClr>
                </a:solidFill>
                <a:latin typeface="Arial" pitchFamily="34" charset="0"/>
                <a:cs typeface="Arial" pitchFamily="34" charset="0"/>
              </a:rPr>
              <a:t>En </a:t>
            </a:r>
            <a:r>
              <a:rPr lang="fr-FR" sz="2000" kern="0" baseline="0" dirty="0">
                <a:solidFill>
                  <a:schemeClr val="accent5">
                    <a:lumMod val="50000"/>
                  </a:schemeClr>
                </a:solidFill>
                <a:latin typeface="Arial" pitchFamily="34" charset="0"/>
                <a:cs typeface="Arial" pitchFamily="34" charset="0"/>
              </a:rPr>
              <a:t>Provence-Alpes-Côte d’Azur </a:t>
            </a:r>
          </a:p>
          <a:p>
            <a:pPr>
              <a:buFont typeface="Wingdings" pitchFamily="2" charset="2"/>
              <a:buChar char="Ø"/>
            </a:pPr>
            <a:r>
              <a:rPr lang="fr-FR" sz="2000" kern="0" baseline="0" dirty="0">
                <a:latin typeface="Arial" pitchFamily="34" charset="0"/>
                <a:cs typeface="Arial" pitchFamily="34" charset="0"/>
              </a:rPr>
              <a:t>Un nouveau </a:t>
            </a:r>
            <a:r>
              <a:rPr lang="fr-FR" sz="2000" b="1" kern="0" baseline="0" dirty="0">
                <a:latin typeface="Arial" pitchFamily="34" charset="0"/>
                <a:cs typeface="Arial" pitchFamily="34" charset="0"/>
              </a:rPr>
              <a:t>modèle de développement </a:t>
            </a:r>
            <a:r>
              <a:rPr lang="fr-FR" sz="2000" kern="0" baseline="0" dirty="0">
                <a:latin typeface="Arial" pitchFamily="34" charset="0"/>
                <a:cs typeface="Arial" pitchFamily="34" charset="0"/>
              </a:rPr>
              <a:t>à inventer, </a:t>
            </a:r>
            <a:r>
              <a:rPr lang="fr-FR" sz="2000" kern="0" baseline="0" dirty="0" smtClean="0">
                <a:latin typeface="Arial" pitchFamily="34" charset="0"/>
                <a:cs typeface="Arial" pitchFamily="34" charset="0"/>
              </a:rPr>
              <a:t>renouvelant le </a:t>
            </a:r>
            <a:r>
              <a:rPr lang="fr-FR" sz="2000" kern="0" baseline="0" dirty="0">
                <a:latin typeface="Arial" pitchFamily="34" charset="0"/>
                <a:cs typeface="Arial" pitchFamily="34" charset="0"/>
              </a:rPr>
              <a:t>modèle historique des stations</a:t>
            </a:r>
          </a:p>
          <a:p>
            <a:pPr>
              <a:buFont typeface="Wingdings" pitchFamily="2" charset="2"/>
              <a:buChar char="Ø"/>
            </a:pPr>
            <a:r>
              <a:rPr lang="fr-FR" sz="2000" kern="0" baseline="0" dirty="0">
                <a:latin typeface="Arial" pitchFamily="34" charset="0"/>
                <a:cs typeface="Arial" pitchFamily="34" charset="0"/>
              </a:rPr>
              <a:t>Le pari de la politique régionale de l’aménagement durable des territoires : </a:t>
            </a:r>
            <a:r>
              <a:rPr lang="fr-FR" sz="2000" kern="0" baseline="0" dirty="0" smtClean="0">
                <a:latin typeface="Arial" pitchFamily="34" charset="0"/>
                <a:cs typeface="Arial" pitchFamily="34" charset="0"/>
              </a:rPr>
              <a:t>«</a:t>
            </a:r>
            <a:r>
              <a:rPr lang="fr-FR" sz="2000" kern="0" baseline="0" dirty="0">
                <a:latin typeface="Arial" pitchFamily="34" charset="0"/>
                <a:cs typeface="Arial" pitchFamily="34" charset="0"/>
              </a:rPr>
              <a:t> </a:t>
            </a:r>
            <a:r>
              <a:rPr lang="fr-FR" sz="2000" b="1" kern="0" baseline="0" dirty="0">
                <a:latin typeface="Arial" pitchFamily="34" charset="0"/>
                <a:cs typeface="Arial" pitchFamily="34" charset="0"/>
              </a:rPr>
              <a:t>relier, préserver et coopérer</a:t>
            </a:r>
            <a:r>
              <a:rPr lang="fr-FR" sz="2000" kern="0" baseline="0" dirty="0">
                <a:latin typeface="Arial" pitchFamily="34" charset="0"/>
                <a:cs typeface="Arial" pitchFamily="34" charset="0"/>
              </a:rPr>
              <a:t> » (SRADDT 2013-2020)</a:t>
            </a:r>
          </a:p>
        </p:txBody>
      </p:sp>
      <p:sp>
        <p:nvSpPr>
          <p:cNvPr id="8" name="Titre 1"/>
          <p:cNvSpPr txBox="1">
            <a:spLocks/>
          </p:cNvSpPr>
          <p:nvPr/>
        </p:nvSpPr>
        <p:spPr>
          <a:xfrm>
            <a:off x="1043608" y="32008"/>
            <a:ext cx="688305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LES ENJEUX</a:t>
            </a:r>
            <a:endParaRPr lang="fr-FR" sz="2400" kern="0" baseline="0" dirty="0"/>
          </a:p>
        </p:txBody>
      </p:sp>
    </p:spTree>
    <p:extLst>
      <p:ext uri="{BB962C8B-B14F-4D97-AF65-F5344CB8AC3E}">
        <p14:creationId xmlns:p14="http://schemas.microsoft.com/office/powerpoint/2010/main" val="138668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905" y="1335088"/>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De nouvelles opportunités pour les territoires </a:t>
            </a:r>
            <a:endParaRPr lang="fr-FR" sz="2800" b="1" u="sng" kern="0" baseline="0" dirty="0" smtClean="0"/>
          </a:p>
          <a:p>
            <a:pPr marL="0" indent="0" algn="ctr">
              <a:buFontTx/>
              <a:buNone/>
            </a:pPr>
            <a:r>
              <a:rPr lang="fr-FR" sz="2800" b="1" u="sng" kern="0" baseline="0" dirty="0" smtClean="0"/>
              <a:t>du </a:t>
            </a:r>
            <a:r>
              <a:rPr lang="fr-FR" sz="2800" b="1" u="sng" kern="0" baseline="0" dirty="0"/>
              <a:t>Massif alpin </a:t>
            </a:r>
          </a:p>
          <a:p>
            <a:pPr marL="0" indent="0">
              <a:buNone/>
            </a:pPr>
            <a:r>
              <a:rPr lang="fr-FR" sz="2000" kern="0" baseline="0" dirty="0" smtClean="0">
                <a:solidFill>
                  <a:srgbClr val="76A2E9"/>
                </a:solidFill>
                <a:latin typeface="Arial" pitchFamily="34" charset="0"/>
                <a:cs typeface="Arial" pitchFamily="34" charset="0"/>
              </a:rPr>
              <a:t>A </a:t>
            </a:r>
            <a:r>
              <a:rPr lang="fr-FR" sz="2000" kern="0" baseline="0" dirty="0">
                <a:solidFill>
                  <a:srgbClr val="76A2E9"/>
                </a:solidFill>
                <a:latin typeface="Arial" pitchFamily="34" charset="0"/>
                <a:cs typeface="Arial" pitchFamily="34" charset="0"/>
              </a:rPr>
              <a:t>l’échelle du Massif</a:t>
            </a:r>
            <a:r>
              <a:rPr lang="fr-FR" sz="2000" kern="0" baseline="0" dirty="0">
                <a:latin typeface="Arial" pitchFamily="34" charset="0"/>
                <a:cs typeface="Arial" pitchFamily="34" charset="0"/>
              </a:rPr>
              <a:t>, créer ensemble de la </a:t>
            </a:r>
            <a:r>
              <a:rPr lang="fr-FR" sz="2000" b="1" kern="0" baseline="0" dirty="0">
                <a:latin typeface="Arial" pitchFamily="34" charset="0"/>
                <a:cs typeface="Arial" pitchFamily="34" charset="0"/>
              </a:rPr>
              <a:t>valeur économique </a:t>
            </a:r>
            <a:r>
              <a:rPr lang="fr-FR" sz="2000" kern="0" baseline="0" dirty="0">
                <a:latin typeface="Arial" pitchFamily="34" charset="0"/>
                <a:cs typeface="Arial" pitchFamily="34" charset="0"/>
              </a:rPr>
              <a:t>en combinant sur chaque territoire une fonction de </a:t>
            </a:r>
            <a:r>
              <a:rPr lang="fr-FR" sz="2000" b="1" kern="0" baseline="0" dirty="0">
                <a:latin typeface="Arial" pitchFamily="34" charset="0"/>
                <a:cs typeface="Arial" pitchFamily="34" charset="0"/>
              </a:rPr>
              <a:t>pôle de nature </a:t>
            </a:r>
            <a:r>
              <a:rPr lang="fr-FR" sz="2000" kern="0" baseline="0" dirty="0">
                <a:latin typeface="Arial" pitchFamily="34" charset="0"/>
                <a:cs typeface="Arial" pitchFamily="34" charset="0"/>
              </a:rPr>
              <a:t>et de valorisation d’un </a:t>
            </a:r>
            <a:r>
              <a:rPr lang="fr-FR" sz="2000" b="1" kern="0" baseline="0" dirty="0">
                <a:latin typeface="Arial" pitchFamily="34" charset="0"/>
                <a:cs typeface="Arial" pitchFamily="34" charset="0"/>
              </a:rPr>
              <a:t>patrimoine culturel commun</a:t>
            </a:r>
            <a:r>
              <a:rPr lang="fr-FR" sz="2000" kern="0" baseline="0" dirty="0" smtClean="0">
                <a:latin typeface="Arial" pitchFamily="34" charset="0"/>
                <a:cs typeface="Arial" pitchFamily="34" charset="0"/>
              </a:rPr>
              <a:t>.</a:t>
            </a:r>
          </a:p>
          <a:p>
            <a:pPr marL="0" indent="0">
              <a:buNone/>
            </a:pPr>
            <a:endParaRPr lang="fr-FR" sz="1000" kern="0" baseline="0" dirty="0">
              <a:latin typeface="Arial" pitchFamily="34" charset="0"/>
              <a:cs typeface="Arial" pitchFamily="34" charset="0"/>
            </a:endParaRPr>
          </a:p>
          <a:p>
            <a:pPr marL="0" indent="0">
              <a:buNone/>
            </a:pPr>
            <a:r>
              <a:rPr lang="fr-FR" sz="2000" kern="0" baseline="0" dirty="0" smtClean="0">
                <a:solidFill>
                  <a:schemeClr val="accent5">
                    <a:lumMod val="50000"/>
                  </a:schemeClr>
                </a:solidFill>
                <a:latin typeface="Arial" pitchFamily="34" charset="0"/>
                <a:cs typeface="Arial" pitchFamily="34" charset="0"/>
              </a:rPr>
              <a:t>En </a:t>
            </a:r>
            <a:r>
              <a:rPr lang="fr-FR" sz="2000" kern="0" baseline="0" dirty="0">
                <a:solidFill>
                  <a:schemeClr val="accent5">
                    <a:lumMod val="50000"/>
                  </a:schemeClr>
                </a:solidFill>
                <a:latin typeface="Arial" pitchFamily="34" charset="0"/>
                <a:cs typeface="Arial" pitchFamily="34" charset="0"/>
              </a:rPr>
              <a:t>Provence-Alpes-Côte d’Azur</a:t>
            </a:r>
            <a:r>
              <a:rPr lang="fr-FR" sz="2000" kern="0" baseline="0" dirty="0">
                <a:latin typeface="Arial" pitchFamily="34" charset="0"/>
                <a:cs typeface="Arial" pitchFamily="34" charset="0"/>
              </a:rPr>
              <a:t>, l’opportunité de l’espace économique </a:t>
            </a:r>
            <a:r>
              <a:rPr lang="fr-FR" sz="2000" kern="0" baseline="0" dirty="0" smtClean="0">
                <a:latin typeface="Arial" pitchFamily="34" charset="0"/>
                <a:cs typeface="Arial" pitchFamily="34" charset="0"/>
              </a:rPr>
              <a:t>régional</a:t>
            </a:r>
            <a:endParaRPr lang="fr-FR" sz="2000" kern="0" baseline="0" dirty="0">
              <a:latin typeface="Arial" pitchFamily="34" charset="0"/>
              <a:cs typeface="Arial" pitchFamily="34" charset="0"/>
            </a:endParaRPr>
          </a:p>
          <a:p>
            <a:pPr>
              <a:buFont typeface="Wingdings" panose="05000000000000000000" pitchFamily="2" charset="2"/>
              <a:buChar char="Ø"/>
            </a:pPr>
            <a:r>
              <a:rPr lang="fr-FR" sz="2000" kern="0" baseline="0" dirty="0">
                <a:latin typeface="Arial" pitchFamily="34" charset="0"/>
                <a:cs typeface="Arial" pitchFamily="34" charset="0"/>
              </a:rPr>
              <a:t>Le potentiel de développement du </a:t>
            </a:r>
            <a:r>
              <a:rPr lang="fr-FR" sz="2000" b="1" kern="0" baseline="0" dirty="0">
                <a:latin typeface="Arial" pitchFamily="34" charset="0"/>
                <a:cs typeface="Arial" pitchFamily="34" charset="0"/>
              </a:rPr>
              <a:t>tourisme</a:t>
            </a:r>
            <a:r>
              <a:rPr lang="fr-FR" sz="2000" kern="0" baseline="0" dirty="0">
                <a:latin typeface="Arial" pitchFamily="34" charset="0"/>
                <a:cs typeface="Arial" pitchFamily="34" charset="0"/>
              </a:rPr>
              <a:t> en interaction avec les métropoles et la clientèle hors région (espace montagne-Provence-littoral)</a:t>
            </a:r>
          </a:p>
          <a:p>
            <a:pPr>
              <a:buFont typeface="Wingdings" panose="05000000000000000000" pitchFamily="2" charset="2"/>
              <a:buChar char="Ø"/>
            </a:pPr>
            <a:r>
              <a:rPr lang="fr-FR" sz="2000" kern="0" baseline="0" dirty="0">
                <a:latin typeface="Arial" pitchFamily="34" charset="0"/>
                <a:cs typeface="Arial" pitchFamily="34" charset="0"/>
              </a:rPr>
              <a:t>Les </a:t>
            </a:r>
            <a:r>
              <a:rPr lang="fr-FR" sz="2000" b="1" kern="0" baseline="0" dirty="0">
                <a:latin typeface="Arial" pitchFamily="34" charset="0"/>
                <a:cs typeface="Arial" pitchFamily="34" charset="0"/>
              </a:rPr>
              <a:t>nouveaux habitants</a:t>
            </a:r>
            <a:r>
              <a:rPr lang="fr-FR" sz="2000" kern="0" baseline="0" dirty="0">
                <a:latin typeface="Arial" pitchFamily="34" charset="0"/>
                <a:cs typeface="Arial" pitchFamily="34" charset="0"/>
              </a:rPr>
              <a:t>, usagers et acteurs de la diversification, des services</a:t>
            </a:r>
          </a:p>
          <a:p>
            <a:pPr>
              <a:buFont typeface="Wingdings" panose="05000000000000000000" pitchFamily="2" charset="2"/>
              <a:buChar char="Ø"/>
            </a:pPr>
            <a:r>
              <a:rPr lang="fr-FR" sz="2000" kern="0" baseline="0" dirty="0">
                <a:latin typeface="Arial" pitchFamily="34" charset="0"/>
                <a:cs typeface="Arial" pitchFamily="34" charset="0"/>
              </a:rPr>
              <a:t>Avec les contrats régionaux d’équilibre territorial (CRET), mieux maîtriser la pression foncière périurbaine, intégrer des </a:t>
            </a:r>
            <a:r>
              <a:rPr lang="fr-FR" sz="2000" b="1" kern="0" baseline="0" dirty="0">
                <a:latin typeface="Arial" pitchFamily="34" charset="0"/>
                <a:cs typeface="Arial" pitchFamily="34" charset="0"/>
              </a:rPr>
              <a:t>dynamiques territoriales élargies</a:t>
            </a:r>
          </a:p>
          <a:p>
            <a:pPr>
              <a:buFont typeface="Wingdings" panose="05000000000000000000" pitchFamily="2" charset="2"/>
              <a:buChar char="Ø"/>
            </a:pPr>
            <a:r>
              <a:rPr lang="fr-FR" sz="2000" kern="0" baseline="0" dirty="0">
                <a:latin typeface="Arial" pitchFamily="34" charset="0"/>
                <a:cs typeface="Arial" pitchFamily="34" charset="0"/>
              </a:rPr>
              <a:t>L’ouverture internationale de la région, source de </a:t>
            </a:r>
            <a:r>
              <a:rPr lang="fr-FR" sz="2000" b="1" kern="0" baseline="0" dirty="0">
                <a:latin typeface="Arial" pitchFamily="34" charset="0"/>
                <a:cs typeface="Arial" pitchFamily="34" charset="0"/>
              </a:rPr>
              <a:t>nouvelles idées </a:t>
            </a:r>
            <a:r>
              <a:rPr lang="fr-FR" sz="2000" kern="0" baseline="0" dirty="0">
                <a:latin typeface="Arial" pitchFamily="34" charset="0"/>
                <a:cs typeface="Arial" pitchFamily="34" charset="0"/>
              </a:rPr>
              <a:t>(SUERA)</a:t>
            </a:r>
          </a:p>
        </p:txBody>
      </p:sp>
      <p:sp>
        <p:nvSpPr>
          <p:cNvPr id="7" name="Titre 1"/>
          <p:cNvSpPr txBox="1">
            <a:spLocks/>
          </p:cNvSpPr>
          <p:nvPr/>
        </p:nvSpPr>
        <p:spPr>
          <a:xfrm>
            <a:off x="1043608" y="32008"/>
            <a:ext cx="688305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LES ENJEUX</a:t>
            </a:r>
            <a:endParaRPr lang="fr-FR" sz="2400" kern="0" baseline="0" dirty="0"/>
          </a:p>
        </p:txBody>
      </p:sp>
    </p:spTree>
    <p:extLst>
      <p:ext uri="{BB962C8B-B14F-4D97-AF65-F5344CB8AC3E}">
        <p14:creationId xmlns:p14="http://schemas.microsoft.com/office/powerpoint/2010/main" val="166073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323528" y="1196752"/>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Des </a:t>
            </a:r>
            <a:r>
              <a:rPr lang="fr-FR" sz="2800" b="1" u="sng" kern="0" baseline="0" dirty="0" smtClean="0"/>
              <a:t>enjeux </a:t>
            </a:r>
            <a:r>
              <a:rPr lang="fr-FR" sz="2800" b="1" u="sng" kern="0" baseline="0" dirty="0"/>
              <a:t>à traiter sur la période 2015-2020 </a:t>
            </a:r>
            <a:endParaRPr lang="fr-FR" sz="2800" b="1" u="sng" kern="0" baseline="0" dirty="0" smtClean="0"/>
          </a:p>
          <a:p>
            <a:pPr marL="0" indent="0" algn="ctr">
              <a:buFontTx/>
              <a:buNone/>
            </a:pPr>
            <a:endParaRPr lang="fr-FR" sz="900" b="1" u="sng" kern="0" baseline="0" dirty="0"/>
          </a:p>
          <a:p>
            <a:pPr marL="0" indent="0">
              <a:buNone/>
            </a:pPr>
            <a:r>
              <a:rPr lang="fr-FR" sz="2000" kern="0" baseline="0" dirty="0" smtClean="0">
                <a:solidFill>
                  <a:srgbClr val="76A2E9"/>
                </a:solidFill>
                <a:latin typeface="Arial" pitchFamily="34" charset="0"/>
                <a:cs typeface="Arial" pitchFamily="34" charset="0"/>
              </a:rPr>
              <a:t>Dans </a:t>
            </a:r>
            <a:r>
              <a:rPr lang="fr-FR" sz="2000" kern="0" baseline="0" dirty="0">
                <a:solidFill>
                  <a:srgbClr val="76A2E9"/>
                </a:solidFill>
                <a:latin typeface="Arial" pitchFamily="34" charset="0"/>
                <a:cs typeface="Arial" pitchFamily="34" charset="0"/>
              </a:rPr>
              <a:t>l’ensemble du Massif alpin </a:t>
            </a:r>
          </a:p>
          <a:p>
            <a:pPr>
              <a:buFont typeface="Wingdings" panose="05000000000000000000" pitchFamily="2" charset="2"/>
              <a:buChar char="Ø"/>
            </a:pPr>
            <a:r>
              <a:rPr lang="fr-FR" sz="2000" kern="0" baseline="0" dirty="0">
                <a:latin typeface="Arial" pitchFamily="34" charset="0"/>
                <a:cs typeface="Arial" pitchFamily="34" charset="0"/>
              </a:rPr>
              <a:t>L’accès des territoires reculés aux </a:t>
            </a:r>
            <a:r>
              <a:rPr lang="fr-FR" sz="2000" b="1" kern="0" baseline="0" dirty="0">
                <a:latin typeface="Arial" pitchFamily="34" charset="0"/>
                <a:cs typeface="Arial" pitchFamily="34" charset="0"/>
              </a:rPr>
              <a:t>nouvelles mobilités et services</a:t>
            </a:r>
            <a:r>
              <a:rPr lang="fr-FR" sz="2000" kern="0" baseline="0" dirty="0">
                <a:latin typeface="Arial" pitchFamily="34" charset="0"/>
                <a:cs typeface="Arial" pitchFamily="34" charset="0"/>
              </a:rPr>
              <a:t>, en particulier via </a:t>
            </a:r>
            <a:r>
              <a:rPr lang="fr-FR" sz="2000" b="1" kern="0" baseline="0" dirty="0">
                <a:latin typeface="Arial" pitchFamily="34" charset="0"/>
                <a:cs typeface="Arial" pitchFamily="34" charset="0"/>
              </a:rPr>
              <a:t>l’économie numérique</a:t>
            </a:r>
          </a:p>
          <a:p>
            <a:pPr>
              <a:buFont typeface="Wingdings" panose="05000000000000000000" pitchFamily="2" charset="2"/>
              <a:buChar char="Ø"/>
            </a:pPr>
            <a:r>
              <a:rPr lang="fr-FR" sz="2000" kern="0" baseline="0" dirty="0">
                <a:latin typeface="Arial" pitchFamily="34" charset="0"/>
                <a:cs typeface="Arial" pitchFamily="34" charset="0"/>
              </a:rPr>
              <a:t>Le </a:t>
            </a:r>
            <a:r>
              <a:rPr lang="fr-FR" sz="2000" b="1" kern="0" baseline="0" dirty="0">
                <a:latin typeface="Arial" pitchFamily="34" charset="0"/>
                <a:cs typeface="Arial" pitchFamily="34" charset="0"/>
              </a:rPr>
              <a:t>déséquilibre</a:t>
            </a:r>
            <a:r>
              <a:rPr lang="fr-FR" sz="2000" kern="0" baseline="0" dirty="0">
                <a:latin typeface="Arial" pitchFamily="34" charset="0"/>
                <a:cs typeface="Arial" pitchFamily="34" charset="0"/>
              </a:rPr>
              <a:t> croissant entre TPE locales et grands acteurs économiques extérieurs</a:t>
            </a:r>
          </a:p>
          <a:p>
            <a:pPr marL="0" indent="0">
              <a:buNone/>
            </a:pPr>
            <a:endParaRPr lang="fr-FR" sz="1000" kern="0" baseline="0" dirty="0" smtClean="0">
              <a:latin typeface="Arial" pitchFamily="34" charset="0"/>
              <a:cs typeface="Arial" pitchFamily="34" charset="0"/>
            </a:endParaRPr>
          </a:p>
          <a:p>
            <a:pPr marL="0" indent="0">
              <a:buNone/>
            </a:pPr>
            <a:r>
              <a:rPr lang="fr-FR" sz="2800" b="1" u="sng" kern="0" baseline="0" dirty="0"/>
              <a:t>Une nouvelle étape dans l’accompagnement par la Région</a:t>
            </a:r>
          </a:p>
          <a:p>
            <a:pPr>
              <a:buFont typeface="Wingdings" panose="05000000000000000000" pitchFamily="2" charset="2"/>
              <a:buChar char="Ø"/>
            </a:pPr>
            <a:r>
              <a:rPr lang="fr-FR" sz="2000" b="1" kern="0" baseline="0" dirty="0" smtClean="0">
                <a:latin typeface="Arial" pitchFamily="34" charset="0"/>
                <a:cs typeface="Arial" pitchFamily="34" charset="0"/>
              </a:rPr>
              <a:t>Avant </a:t>
            </a:r>
            <a:r>
              <a:rPr lang="fr-FR" sz="2000" b="1" kern="0" baseline="0" dirty="0">
                <a:latin typeface="Arial" pitchFamily="34" charset="0"/>
                <a:cs typeface="Arial" pitchFamily="34" charset="0"/>
              </a:rPr>
              <a:t>2006 </a:t>
            </a:r>
            <a:r>
              <a:rPr lang="fr-FR" sz="2000" kern="0" baseline="0" dirty="0">
                <a:latin typeface="Arial" pitchFamily="34" charset="0"/>
                <a:cs typeface="Arial" pitchFamily="34" charset="0"/>
              </a:rPr>
              <a:t>: les contrats « montagne » ont financé la modernisation et préfiguré les contrats de Pays</a:t>
            </a:r>
          </a:p>
          <a:p>
            <a:pPr>
              <a:buFont typeface="Wingdings" panose="05000000000000000000" pitchFamily="2" charset="2"/>
              <a:buChar char="Ø"/>
            </a:pPr>
            <a:r>
              <a:rPr lang="fr-FR" sz="2000" b="1" kern="0" baseline="0" dirty="0">
                <a:latin typeface="Arial" pitchFamily="34" charset="0"/>
                <a:cs typeface="Arial" pitchFamily="34" charset="0"/>
              </a:rPr>
              <a:t>2006-2014 </a:t>
            </a:r>
            <a:r>
              <a:rPr lang="fr-FR" sz="2000" kern="0" baseline="0" dirty="0">
                <a:latin typeface="Arial" pitchFamily="34" charset="0"/>
                <a:cs typeface="Arial" pitchFamily="34" charset="0"/>
              </a:rPr>
              <a:t>: les PRADS ont accompagné la diversification</a:t>
            </a:r>
          </a:p>
          <a:p>
            <a:pPr>
              <a:buFont typeface="Wingdings" panose="05000000000000000000" pitchFamily="2" charset="2"/>
              <a:buChar char="Ø"/>
            </a:pPr>
            <a:r>
              <a:rPr lang="fr-FR" sz="2000" b="1" kern="0" baseline="0" dirty="0">
                <a:latin typeface="Arial" pitchFamily="34" charset="0"/>
                <a:cs typeface="Arial" pitchFamily="34" charset="0"/>
              </a:rPr>
              <a:t>Aujourd’hui</a:t>
            </a:r>
            <a:r>
              <a:rPr lang="fr-FR" sz="2000" kern="0" baseline="0" dirty="0">
                <a:latin typeface="Arial" pitchFamily="34" charset="0"/>
                <a:cs typeface="Arial" pitchFamily="34" charset="0"/>
              </a:rPr>
              <a:t> : une nouvelle phase de décloisonnement, pour aller plus loin dans le secteur du tourisme et pour un développement des territoires plus intégré</a:t>
            </a:r>
          </a:p>
        </p:txBody>
      </p:sp>
      <p:sp>
        <p:nvSpPr>
          <p:cNvPr id="8" name="Titre 1"/>
          <p:cNvSpPr txBox="1">
            <a:spLocks/>
          </p:cNvSpPr>
          <p:nvPr/>
        </p:nvSpPr>
        <p:spPr>
          <a:xfrm>
            <a:off x="1043608" y="32008"/>
            <a:ext cx="688305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400" kern="0" baseline="0" dirty="0" smtClean="0"/>
              <a:t>LES ENJEUX</a:t>
            </a:r>
            <a:endParaRPr lang="fr-FR" sz="2400" kern="0" baseline="0" dirty="0"/>
          </a:p>
        </p:txBody>
      </p:sp>
    </p:spTree>
    <p:extLst>
      <p:ext uri="{BB962C8B-B14F-4D97-AF65-F5344CB8AC3E}">
        <p14:creationId xmlns:p14="http://schemas.microsoft.com/office/powerpoint/2010/main" val="144716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17635" y="1335088"/>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Deux programmes interrégionaux entrent dans leur 2ème période de programmation </a:t>
            </a:r>
          </a:p>
          <a:p>
            <a:pPr marL="0" indent="0" algn="ctr">
              <a:buFontTx/>
              <a:buNone/>
            </a:pPr>
            <a:endParaRPr lang="fr-FR" sz="900" b="1" u="sng" kern="0" baseline="0" dirty="0"/>
          </a:p>
          <a:p>
            <a:pPr marL="0" indent="0">
              <a:buNone/>
            </a:pPr>
            <a:r>
              <a:rPr lang="fr-FR" sz="2000" b="1" kern="0" baseline="0" dirty="0">
                <a:solidFill>
                  <a:srgbClr val="C4B69D"/>
                </a:solidFill>
                <a:latin typeface="Arial" pitchFamily="34" charset="0"/>
                <a:cs typeface="Arial" pitchFamily="34" charset="0"/>
              </a:rPr>
              <a:t>La Convention Interrégionale du Massif des Alpes (CIMA </a:t>
            </a:r>
            <a:r>
              <a:rPr lang="fr-FR" sz="2000" b="1" kern="0" baseline="0" dirty="0" smtClean="0">
                <a:solidFill>
                  <a:srgbClr val="C4B69D"/>
                </a:solidFill>
                <a:latin typeface="Arial" pitchFamily="34" charset="0"/>
                <a:cs typeface="Arial" pitchFamily="34" charset="0"/>
              </a:rPr>
              <a:t>2015-2020</a:t>
            </a:r>
            <a:r>
              <a:rPr lang="fr-FR" sz="2000" b="1" kern="0" baseline="0" dirty="0">
                <a:solidFill>
                  <a:srgbClr val="C4B69D"/>
                </a:solidFill>
                <a:latin typeface="Arial" pitchFamily="34" charset="0"/>
                <a:cs typeface="Arial" pitchFamily="34" charset="0"/>
              </a:rPr>
              <a:t> </a:t>
            </a:r>
            <a:r>
              <a:rPr lang="fr-FR" sz="2000" b="1" kern="0" baseline="0" dirty="0" smtClean="0">
                <a:solidFill>
                  <a:srgbClr val="C4B69D"/>
                </a:solidFill>
                <a:latin typeface="Arial" pitchFamily="34" charset="0"/>
                <a:cs typeface="Arial" pitchFamily="34" charset="0"/>
              </a:rPr>
              <a:t>– présentée au vote de la région le 29/05/15)</a:t>
            </a:r>
            <a:endParaRPr lang="fr-FR" sz="2000" b="1" kern="0" baseline="0" dirty="0">
              <a:solidFill>
                <a:srgbClr val="C4B69D"/>
              </a:solidFill>
              <a:latin typeface="Arial" pitchFamily="34" charset="0"/>
              <a:cs typeface="Arial" pitchFamily="34" charset="0"/>
            </a:endParaRPr>
          </a:p>
          <a:p>
            <a:pPr marL="0" indent="0">
              <a:buNone/>
            </a:pPr>
            <a:r>
              <a:rPr lang="fr-FR" sz="1800" kern="0" baseline="0" dirty="0">
                <a:latin typeface="Arial" pitchFamily="34" charset="0"/>
                <a:cs typeface="Arial" pitchFamily="34" charset="0"/>
              </a:rPr>
              <a:t>Notre Région, conjointement avec la Région Rhône-Alpes et l’Etat, soutient les </a:t>
            </a:r>
            <a:r>
              <a:rPr lang="fr-FR" sz="1800" b="1" kern="0" baseline="0" dirty="0">
                <a:latin typeface="Arial" pitchFamily="34" charset="0"/>
                <a:cs typeface="Arial" pitchFamily="34" charset="0"/>
              </a:rPr>
              <a:t>secteurs d’activité à spécificité « montagne » </a:t>
            </a:r>
            <a:r>
              <a:rPr lang="fr-FR" sz="1800" kern="0" baseline="0" dirty="0">
                <a:latin typeface="Arial" pitchFamily="34" charset="0"/>
                <a:cs typeface="Arial" pitchFamily="34" charset="0"/>
              </a:rPr>
              <a:t>: tourisme, services, transition énergétique, agriculture et forêt</a:t>
            </a:r>
          </a:p>
          <a:p>
            <a:pPr marL="0" indent="0">
              <a:buNone/>
            </a:pPr>
            <a:r>
              <a:rPr lang="fr-FR" sz="1800" kern="0" baseline="0" dirty="0">
                <a:latin typeface="Arial" pitchFamily="34" charset="0"/>
                <a:cs typeface="Arial" pitchFamily="34" charset="0"/>
              </a:rPr>
              <a:t>Un programme s’inscrivant dans le Schéma interrégional du Massif des Alpes (SIMA)</a:t>
            </a:r>
          </a:p>
          <a:p>
            <a:pPr marL="0" indent="0">
              <a:buNone/>
            </a:pPr>
            <a:r>
              <a:rPr lang="fr-FR" sz="1800" kern="0" baseline="0" dirty="0">
                <a:latin typeface="Arial" pitchFamily="34" charset="0"/>
                <a:cs typeface="Arial" pitchFamily="34" charset="0"/>
              </a:rPr>
              <a:t>La mobilisation de 95,04 millions d’euros dont 23,5 de la Région Provence-Alpes-Côte d’Azur </a:t>
            </a:r>
          </a:p>
          <a:p>
            <a:pPr marL="0" indent="0">
              <a:buNone/>
            </a:pPr>
            <a:r>
              <a:rPr lang="fr-FR" sz="2000" b="1" kern="0" baseline="0" dirty="0">
                <a:solidFill>
                  <a:schemeClr val="accent2">
                    <a:lumMod val="60000"/>
                    <a:lumOff val="40000"/>
                  </a:schemeClr>
                </a:solidFill>
                <a:latin typeface="Arial" pitchFamily="34" charset="0"/>
                <a:cs typeface="Arial" pitchFamily="34" charset="0"/>
              </a:rPr>
              <a:t>Le Programme Opérationnel Interrégional FEDER Massif alpin (POIA, 2014-2020)</a:t>
            </a:r>
          </a:p>
          <a:p>
            <a:pPr marL="0" indent="0">
              <a:buNone/>
            </a:pPr>
            <a:r>
              <a:rPr lang="fr-FR" sz="1800" kern="0" baseline="0" dirty="0">
                <a:latin typeface="Arial" pitchFamily="34" charset="0"/>
                <a:cs typeface="Arial" pitchFamily="34" charset="0"/>
              </a:rPr>
              <a:t>Les deux Régions agissent conjointement autour des enjeux environnementaux, pour une </a:t>
            </a:r>
            <a:r>
              <a:rPr lang="fr-FR" sz="1800" b="1" kern="0" baseline="0" dirty="0">
                <a:latin typeface="Arial" pitchFamily="34" charset="0"/>
                <a:cs typeface="Arial" pitchFamily="34" charset="0"/>
              </a:rPr>
              <a:t>croissance durable dans les Alpes</a:t>
            </a:r>
          </a:p>
          <a:p>
            <a:pPr marL="0" indent="0">
              <a:buNone/>
            </a:pPr>
            <a:r>
              <a:rPr lang="fr-FR" sz="1800" kern="0" baseline="0" dirty="0" smtClean="0">
                <a:latin typeface="Arial" pitchFamily="34" charset="0"/>
                <a:cs typeface="Arial" pitchFamily="34" charset="0"/>
              </a:rPr>
              <a:t>Adopté </a:t>
            </a:r>
            <a:r>
              <a:rPr lang="fr-FR" sz="1800" kern="0" baseline="0" dirty="0">
                <a:latin typeface="Arial" pitchFamily="34" charset="0"/>
                <a:cs typeface="Arial" pitchFamily="34" charset="0"/>
              </a:rPr>
              <a:t>par la Commission Européenne (11 décembre 2014)</a:t>
            </a:r>
          </a:p>
          <a:p>
            <a:pPr marL="0" indent="0">
              <a:buNone/>
            </a:pPr>
            <a:r>
              <a:rPr lang="fr-FR" sz="1800" kern="0" baseline="0" dirty="0">
                <a:latin typeface="Arial" pitchFamily="34" charset="0"/>
                <a:cs typeface="Arial" pitchFamily="34" charset="0"/>
              </a:rPr>
              <a:t>La création d’un effet levier d’investissement sur les spécificités interrégionales</a:t>
            </a:r>
          </a:p>
        </p:txBody>
      </p:sp>
      <p:sp>
        <p:nvSpPr>
          <p:cNvPr id="7" name="Titre 1"/>
          <p:cNvSpPr txBox="1">
            <a:spLocks/>
          </p:cNvSpPr>
          <p:nvPr/>
        </p:nvSpPr>
        <p:spPr>
          <a:xfrm>
            <a:off x="1043608" y="-27384"/>
            <a:ext cx="810039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1800" kern="0" baseline="0" dirty="0" smtClean="0"/>
              <a:t>UNE POLITIQUE REGIONALE COMPLEMENTAIRE DES PROGRAMMES INTERREGIONAUX MASSIF ALPIN</a:t>
            </a:r>
            <a:endParaRPr lang="fr-FR" sz="1800" kern="0" baseline="0" dirty="0"/>
          </a:p>
        </p:txBody>
      </p:sp>
    </p:spTree>
    <p:extLst>
      <p:ext uri="{BB962C8B-B14F-4D97-AF65-F5344CB8AC3E}">
        <p14:creationId xmlns:p14="http://schemas.microsoft.com/office/powerpoint/2010/main" val="33106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179512" y="873296"/>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000" b="1" u="sng" kern="0" baseline="0" dirty="0"/>
              <a:t>Un cadre régional en synergie avec le cadre interrégional </a:t>
            </a:r>
          </a:p>
          <a:p>
            <a:pPr marL="0" indent="0" algn="ctr">
              <a:buFontTx/>
              <a:buNone/>
            </a:pPr>
            <a:endParaRPr lang="fr-FR" sz="900" b="1" u="sng" kern="0" baseline="0" dirty="0"/>
          </a:p>
        </p:txBody>
      </p:sp>
      <p:sp>
        <p:nvSpPr>
          <p:cNvPr id="7" name="Titre 1"/>
          <p:cNvSpPr txBox="1">
            <a:spLocks/>
          </p:cNvSpPr>
          <p:nvPr/>
        </p:nvSpPr>
        <p:spPr>
          <a:xfrm>
            <a:off x="1043608" y="-40000"/>
            <a:ext cx="8100392" cy="660688"/>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000" kern="0" baseline="0" dirty="0" smtClean="0"/>
              <a:t>UNE POLITIQUE REGIONALE COMPLEMENTAIRE DES PROGRAMMES INTERREGIONAUX MASSIF ALPIN</a:t>
            </a:r>
            <a:endParaRPr lang="fr-FR" sz="2000" kern="0" baseline="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86" y="1665275"/>
            <a:ext cx="8628063"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23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0" y="1340768"/>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1 objectif stratégique à l’horizon 2020 </a:t>
            </a:r>
          </a:p>
          <a:p>
            <a:pPr marL="0" indent="0" algn="ctr">
              <a:buFontTx/>
              <a:buNone/>
            </a:pPr>
            <a:endParaRPr lang="fr-FR" sz="900" b="1" u="sng" kern="0" baseline="0" dirty="0"/>
          </a:p>
          <a:p>
            <a:pPr marL="0" indent="0" algn="just">
              <a:buNone/>
            </a:pPr>
            <a:r>
              <a:rPr lang="fr-FR" sz="2000" kern="0" baseline="0" dirty="0">
                <a:latin typeface="Arial" pitchFamily="34" charset="0"/>
                <a:cs typeface="Arial" pitchFamily="34" charset="0"/>
              </a:rPr>
              <a:t>« A l’horizon 2020, la Région s’engage pour la concrétisation de nouvelles dynamiques « espace valléen » cohérentes entre elles, créatrices (1) de valeur économique locale via une gestion raisonnée des ressources et (2) de nouveaux services </a:t>
            </a:r>
            <a:r>
              <a:rPr lang="fr-FR" sz="2000" kern="0" baseline="0" dirty="0" smtClean="0">
                <a:latin typeface="Arial" pitchFamily="34" charset="0"/>
                <a:cs typeface="Arial" pitchFamily="34" charset="0"/>
              </a:rPr>
              <a:t>»</a:t>
            </a:r>
          </a:p>
          <a:p>
            <a:pPr marL="0" indent="0" algn="ctr">
              <a:buNone/>
            </a:pPr>
            <a:r>
              <a:rPr lang="fr-FR" sz="2800" b="1" u="sng" kern="0" baseline="0" dirty="0" smtClean="0"/>
              <a:t>2 volets</a:t>
            </a:r>
            <a:endParaRPr lang="fr-FR" sz="2800" b="1" u="sng" kern="0" baseline="0" dirty="0"/>
          </a:p>
          <a:p>
            <a:pPr>
              <a:buFont typeface="Wingdings" panose="05000000000000000000" pitchFamily="2" charset="2"/>
              <a:buChar char="Ø"/>
            </a:pPr>
            <a:r>
              <a:rPr lang="fr-FR" sz="2000" kern="0" baseline="0" dirty="0">
                <a:latin typeface="Arial" pitchFamily="34" charset="0"/>
                <a:cs typeface="Arial" pitchFamily="34" charset="0"/>
              </a:rPr>
              <a:t>Un volet </a:t>
            </a:r>
            <a:r>
              <a:rPr lang="fr-FR" sz="2000" b="1" kern="0" baseline="0" dirty="0">
                <a:latin typeface="Arial" pitchFamily="34" charset="0"/>
                <a:cs typeface="Arial" pitchFamily="34" charset="0"/>
              </a:rPr>
              <a:t>territorial</a:t>
            </a:r>
            <a:r>
              <a:rPr lang="fr-FR" sz="2000" kern="0" baseline="0" dirty="0">
                <a:latin typeface="Arial" pitchFamily="34" charset="0"/>
                <a:cs typeface="Arial" pitchFamily="34" charset="0"/>
              </a:rPr>
              <a:t> : les conventions « stratégie espace </a:t>
            </a:r>
            <a:r>
              <a:rPr lang="fr-FR" sz="2000" kern="0" baseline="0" dirty="0" err="1">
                <a:latin typeface="Arial" pitchFamily="34" charset="0"/>
                <a:cs typeface="Arial" pitchFamily="34" charset="0"/>
              </a:rPr>
              <a:t>valléen</a:t>
            </a:r>
            <a:r>
              <a:rPr lang="fr-FR" sz="2000" kern="0" baseline="0" dirty="0">
                <a:latin typeface="Arial" pitchFamily="34" charset="0"/>
                <a:cs typeface="Arial" pitchFamily="34" charset="0"/>
              </a:rPr>
              <a:t> »</a:t>
            </a:r>
          </a:p>
          <a:p>
            <a:pPr>
              <a:buFont typeface="Wingdings" panose="05000000000000000000" pitchFamily="2" charset="2"/>
              <a:buChar char="Ø"/>
            </a:pPr>
            <a:r>
              <a:rPr lang="fr-FR" sz="2000" kern="0" baseline="0" dirty="0">
                <a:latin typeface="Arial" pitchFamily="34" charset="0"/>
                <a:cs typeface="Arial" pitchFamily="34" charset="0"/>
              </a:rPr>
              <a:t>Un volet </a:t>
            </a:r>
            <a:r>
              <a:rPr lang="fr-FR" sz="2000" b="1" kern="0" baseline="0" dirty="0">
                <a:latin typeface="Arial" pitchFamily="34" charset="0"/>
                <a:cs typeface="Arial" pitchFamily="34" charset="0"/>
              </a:rPr>
              <a:t>régional</a:t>
            </a:r>
            <a:r>
              <a:rPr lang="fr-FR" sz="2000" kern="0" baseline="0" dirty="0">
                <a:latin typeface="Arial" pitchFamily="34" charset="0"/>
                <a:cs typeface="Arial" pitchFamily="34" charset="0"/>
              </a:rPr>
              <a:t> d’appui aux territoires</a:t>
            </a:r>
          </a:p>
          <a:p>
            <a:pPr marL="0" indent="0">
              <a:buNone/>
            </a:pPr>
            <a:endParaRPr lang="fr-FR" sz="2000" b="1" kern="0" baseline="0" dirty="0">
              <a:solidFill>
                <a:srgbClr val="C4B69D"/>
              </a:solidFill>
              <a:latin typeface="Arial" pitchFamily="34" charset="0"/>
              <a:cs typeface="Arial" pitchFamily="34" charset="0"/>
            </a:endParaRPr>
          </a:p>
          <a:p>
            <a:pPr marL="0" indent="0" algn="ctr">
              <a:buNone/>
            </a:pPr>
            <a:r>
              <a:rPr lang="fr-FR" sz="2800" b="1" u="sng" kern="0" baseline="0" dirty="0"/>
              <a:t>2 </a:t>
            </a:r>
            <a:r>
              <a:rPr lang="fr-FR" sz="2800" b="1" u="sng" kern="0" baseline="0" dirty="0" smtClean="0"/>
              <a:t>priorités transversales</a:t>
            </a:r>
            <a:endParaRPr lang="fr-FR" sz="2800" b="1" u="sng" kern="0" baseline="0" dirty="0"/>
          </a:p>
          <a:p>
            <a:pPr>
              <a:buFont typeface="Wingdings" panose="05000000000000000000" pitchFamily="2" charset="2"/>
              <a:buChar char="Ø"/>
            </a:pPr>
            <a:r>
              <a:rPr lang="fr-FR" sz="2000" kern="0" baseline="0" dirty="0">
                <a:latin typeface="Arial" pitchFamily="34" charset="0"/>
                <a:cs typeface="Arial" pitchFamily="34" charset="0"/>
              </a:rPr>
              <a:t>L’adaptation au </a:t>
            </a:r>
            <a:r>
              <a:rPr lang="fr-FR" sz="2000" b="1" kern="0" baseline="0" dirty="0">
                <a:latin typeface="Arial" pitchFamily="34" charset="0"/>
                <a:cs typeface="Arial" pitchFamily="34" charset="0"/>
              </a:rPr>
              <a:t>changement climatique</a:t>
            </a:r>
          </a:p>
          <a:p>
            <a:pPr>
              <a:buFont typeface="Wingdings" panose="05000000000000000000" pitchFamily="2" charset="2"/>
              <a:buChar char="Ø"/>
            </a:pPr>
            <a:r>
              <a:rPr lang="fr-FR" sz="2000" kern="0" baseline="0" dirty="0">
                <a:latin typeface="Arial" pitchFamily="34" charset="0"/>
                <a:cs typeface="Arial" pitchFamily="34" charset="0"/>
              </a:rPr>
              <a:t>L’intégration dans le </a:t>
            </a:r>
            <a:r>
              <a:rPr lang="fr-FR" sz="2000" b="1" kern="0" baseline="0" dirty="0">
                <a:latin typeface="Arial" pitchFamily="34" charset="0"/>
                <a:cs typeface="Arial" pitchFamily="34" charset="0"/>
              </a:rPr>
              <a:t>cadre de la politique contractuelle </a:t>
            </a:r>
            <a:r>
              <a:rPr lang="fr-FR" sz="2000" kern="0" baseline="0" dirty="0">
                <a:latin typeface="Arial" pitchFamily="34" charset="0"/>
                <a:cs typeface="Arial" pitchFamily="34" charset="0"/>
              </a:rPr>
              <a:t>régionale</a:t>
            </a:r>
          </a:p>
        </p:txBody>
      </p:sp>
      <p:sp>
        <p:nvSpPr>
          <p:cNvPr id="7" name="Titre 1"/>
          <p:cNvSpPr txBox="1">
            <a:spLocks/>
          </p:cNvSpPr>
          <p:nvPr/>
        </p:nvSpPr>
        <p:spPr>
          <a:xfrm>
            <a:off x="1043608" y="32008"/>
            <a:ext cx="8100392"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000" kern="0" baseline="0" dirty="0" smtClean="0"/>
              <a:t>LE CADRE DE LA POLITIQUE REGIONALE DE LA MONTAGNE</a:t>
            </a:r>
            <a:endParaRPr lang="fr-FR" sz="2000" kern="0" baseline="0" dirty="0"/>
          </a:p>
        </p:txBody>
      </p:sp>
    </p:spTree>
    <p:extLst>
      <p:ext uri="{BB962C8B-B14F-4D97-AF65-F5344CB8AC3E}">
        <p14:creationId xmlns:p14="http://schemas.microsoft.com/office/powerpoint/2010/main" val="1300074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905" y="1124744"/>
            <a:ext cx="9139095" cy="55172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a:lstStyle>
          <a:p>
            <a:pPr marL="0" indent="0" algn="ctr">
              <a:buFontTx/>
              <a:buNone/>
            </a:pPr>
            <a:r>
              <a:rPr lang="fr-FR" sz="2800" b="1" u="sng" kern="0" baseline="0" dirty="0"/>
              <a:t>Le volet territorial  : 2 priorités </a:t>
            </a:r>
          </a:p>
          <a:p>
            <a:pPr marL="0" indent="0" algn="ctr">
              <a:buFontTx/>
              <a:buNone/>
            </a:pPr>
            <a:endParaRPr lang="fr-FR" sz="900" b="1" u="sng" kern="0" baseline="0" dirty="0"/>
          </a:p>
          <a:p>
            <a:pPr marL="0" indent="0" algn="just">
              <a:buNone/>
            </a:pPr>
            <a:r>
              <a:rPr lang="fr-FR" sz="2000" kern="0" baseline="0" dirty="0">
                <a:solidFill>
                  <a:schemeClr val="accent1">
                    <a:lumMod val="50000"/>
                  </a:schemeClr>
                </a:solidFill>
                <a:latin typeface="Arial" pitchFamily="34" charset="0"/>
                <a:cs typeface="Arial" pitchFamily="34" charset="0"/>
              </a:rPr>
              <a:t>Le patrimoine alpin, une ressource commune pour le développement</a:t>
            </a:r>
          </a:p>
          <a:p>
            <a:pPr algn="just">
              <a:buFont typeface="Wingdings" panose="05000000000000000000" pitchFamily="2" charset="2"/>
              <a:buChar char="Ø"/>
            </a:pPr>
            <a:r>
              <a:rPr lang="fr-FR" sz="2000" kern="0" baseline="0" dirty="0">
                <a:latin typeface="Arial" pitchFamily="34" charset="0"/>
                <a:cs typeface="Arial" pitchFamily="34" charset="0"/>
              </a:rPr>
              <a:t>Poursuivre les dynamiques engagées : </a:t>
            </a:r>
            <a:r>
              <a:rPr lang="fr-FR" sz="2000" b="1" kern="0" baseline="0" dirty="0">
                <a:latin typeface="Arial" pitchFamily="34" charset="0"/>
                <a:cs typeface="Arial" pitchFamily="34" charset="0"/>
              </a:rPr>
              <a:t>diversification</a:t>
            </a:r>
            <a:r>
              <a:rPr lang="fr-FR" sz="2000" kern="0" baseline="0" dirty="0">
                <a:latin typeface="Arial" pitchFamily="34" charset="0"/>
                <a:cs typeface="Arial" pitchFamily="34" charset="0"/>
              </a:rPr>
              <a:t> hiver/hiver, hiver/été</a:t>
            </a:r>
          </a:p>
          <a:p>
            <a:pPr algn="just">
              <a:buFont typeface="Wingdings" panose="05000000000000000000" pitchFamily="2" charset="2"/>
              <a:buChar char="Ø"/>
            </a:pPr>
            <a:r>
              <a:rPr lang="fr-FR" sz="2000" kern="0" baseline="0" dirty="0">
                <a:latin typeface="Arial" pitchFamily="34" charset="0"/>
                <a:cs typeface="Arial" pitchFamily="34" charset="0"/>
              </a:rPr>
              <a:t>Avec les acteurs privés et associatifs, inventer de </a:t>
            </a:r>
            <a:r>
              <a:rPr lang="fr-FR" sz="2000" b="1" kern="0" baseline="0" dirty="0">
                <a:latin typeface="Arial" pitchFamily="34" charset="0"/>
                <a:cs typeface="Arial" pitchFamily="34" charset="0"/>
              </a:rPr>
              <a:t>nouvelles activités </a:t>
            </a:r>
            <a:r>
              <a:rPr lang="fr-FR" sz="2000" kern="0" baseline="0" dirty="0">
                <a:latin typeface="Arial" pitchFamily="34" charset="0"/>
                <a:cs typeface="Arial" pitchFamily="34" charset="0"/>
              </a:rPr>
              <a:t>: patrimoine naturel et culturel, spécificités locales/patrimoine partagé, neige/sans neige, nouveaux publics, évènements </a:t>
            </a:r>
            <a:r>
              <a:rPr lang="fr-FR" sz="2000" kern="0" baseline="0" dirty="0" smtClean="0">
                <a:latin typeface="Arial" pitchFamily="34" charset="0"/>
                <a:cs typeface="Arial" pitchFamily="34" charset="0"/>
              </a:rPr>
              <a:t>culturels</a:t>
            </a:r>
          </a:p>
          <a:p>
            <a:pPr algn="just">
              <a:buFont typeface="Wingdings" panose="05000000000000000000" pitchFamily="2" charset="2"/>
              <a:buChar char="Ø"/>
            </a:pPr>
            <a:endParaRPr lang="fr-FR" sz="2000" kern="0" baseline="0" dirty="0">
              <a:latin typeface="Arial" pitchFamily="34" charset="0"/>
              <a:cs typeface="Arial" pitchFamily="34" charset="0"/>
            </a:endParaRPr>
          </a:p>
          <a:p>
            <a:pPr marL="0" indent="0" algn="just">
              <a:buNone/>
            </a:pPr>
            <a:r>
              <a:rPr lang="fr-FR" sz="2000" kern="0" baseline="0" dirty="0">
                <a:solidFill>
                  <a:schemeClr val="accent1">
                    <a:lumMod val="50000"/>
                  </a:schemeClr>
                </a:solidFill>
                <a:latin typeface="Arial" pitchFamily="34" charset="0"/>
                <a:cs typeface="Arial" pitchFamily="34" charset="0"/>
              </a:rPr>
              <a:t>De nouveaux services à inventer</a:t>
            </a:r>
          </a:p>
          <a:p>
            <a:pPr algn="just">
              <a:buFont typeface="Wingdings" panose="05000000000000000000" pitchFamily="2" charset="2"/>
              <a:buChar char="Ø"/>
            </a:pPr>
            <a:r>
              <a:rPr lang="fr-FR" sz="2000" kern="0" baseline="0" dirty="0">
                <a:latin typeface="Arial" pitchFamily="34" charset="0"/>
                <a:cs typeface="Arial" pitchFamily="34" charset="0"/>
              </a:rPr>
              <a:t>A la fois pour les </a:t>
            </a:r>
            <a:r>
              <a:rPr lang="fr-FR" sz="2000" b="1" kern="0" baseline="0" dirty="0">
                <a:latin typeface="Arial" pitchFamily="34" charset="0"/>
                <a:cs typeface="Arial" pitchFamily="34" charset="0"/>
              </a:rPr>
              <a:t>habitants</a:t>
            </a:r>
            <a:r>
              <a:rPr lang="fr-FR" sz="2000" kern="0" baseline="0" dirty="0">
                <a:latin typeface="Arial" pitchFamily="34" charset="0"/>
                <a:cs typeface="Arial" pitchFamily="34" charset="0"/>
              </a:rPr>
              <a:t> (saisonniers, TPE/PME, jeunes, retraités) et pour les </a:t>
            </a:r>
            <a:r>
              <a:rPr lang="fr-FR" sz="2000" b="1" kern="0" baseline="0" dirty="0" smtClean="0">
                <a:latin typeface="Arial" pitchFamily="34" charset="0"/>
                <a:cs typeface="Arial" pitchFamily="34" charset="0"/>
              </a:rPr>
              <a:t>touristes</a:t>
            </a:r>
            <a:r>
              <a:rPr lang="fr-FR" sz="2000" kern="0" baseline="0" dirty="0" smtClean="0">
                <a:latin typeface="Arial" pitchFamily="34" charset="0"/>
                <a:cs typeface="Arial" pitchFamily="34" charset="0"/>
              </a:rPr>
              <a:t> </a:t>
            </a:r>
            <a:r>
              <a:rPr lang="fr-FR" sz="2000" b="1" kern="0" baseline="0" dirty="0" smtClean="0">
                <a:latin typeface="Arial" pitchFamily="34" charset="0"/>
                <a:cs typeface="Arial" pitchFamily="34" charset="0"/>
              </a:rPr>
              <a:t>et visiteurs</a:t>
            </a:r>
            <a:endParaRPr lang="fr-FR" sz="2000" b="1" kern="0" baseline="0" dirty="0">
              <a:latin typeface="Arial" pitchFamily="34" charset="0"/>
              <a:cs typeface="Arial" pitchFamily="34" charset="0"/>
            </a:endParaRPr>
          </a:p>
          <a:p>
            <a:pPr algn="just">
              <a:buFont typeface="Wingdings" panose="05000000000000000000" pitchFamily="2" charset="2"/>
              <a:buChar char="Ø"/>
            </a:pPr>
            <a:r>
              <a:rPr lang="fr-FR" sz="2000" kern="0" baseline="0" dirty="0">
                <a:latin typeface="Arial" pitchFamily="34" charset="0"/>
                <a:cs typeface="Arial" pitchFamily="34" charset="0"/>
              </a:rPr>
              <a:t>Accès à </a:t>
            </a:r>
            <a:r>
              <a:rPr lang="fr-FR" sz="2000" b="1" kern="0" baseline="0" dirty="0">
                <a:latin typeface="Arial" pitchFamily="34" charset="0"/>
                <a:cs typeface="Arial" pitchFamily="34" charset="0"/>
              </a:rPr>
              <a:t>l’économie numérique </a:t>
            </a:r>
            <a:r>
              <a:rPr lang="fr-FR" sz="2000" kern="0" baseline="0" dirty="0">
                <a:latin typeface="Arial" pitchFamily="34" charset="0"/>
                <a:cs typeface="Arial" pitchFamily="34" charset="0"/>
              </a:rPr>
              <a:t>(formations, plateformes et sites, télétravail, petits équipements…)</a:t>
            </a:r>
          </a:p>
          <a:p>
            <a:pPr algn="just">
              <a:buFont typeface="Wingdings" panose="05000000000000000000" pitchFamily="2" charset="2"/>
              <a:buChar char="Ø"/>
            </a:pPr>
            <a:r>
              <a:rPr lang="fr-FR" sz="2000" b="1" kern="0" baseline="0" dirty="0" err="1">
                <a:latin typeface="Arial" pitchFamily="34" charset="0"/>
                <a:cs typeface="Arial" pitchFamily="34" charset="0"/>
              </a:rPr>
              <a:t>Ecomobilité</a:t>
            </a:r>
            <a:r>
              <a:rPr lang="fr-FR" sz="2000" kern="0" baseline="0" dirty="0">
                <a:latin typeface="Arial" pitchFamily="34" charset="0"/>
                <a:cs typeface="Arial" pitchFamily="34" charset="0"/>
              </a:rPr>
              <a:t> (navettes, transport à la demande), réduction des déplacements (achats groupés, diagnostics à distance…)</a:t>
            </a:r>
          </a:p>
        </p:txBody>
      </p:sp>
      <p:sp>
        <p:nvSpPr>
          <p:cNvPr id="7" name="Titre 1"/>
          <p:cNvSpPr txBox="1">
            <a:spLocks/>
          </p:cNvSpPr>
          <p:nvPr/>
        </p:nvSpPr>
        <p:spPr>
          <a:xfrm>
            <a:off x="1115616" y="32008"/>
            <a:ext cx="8028384" cy="660688"/>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algn="l">
              <a:buNone/>
            </a:pPr>
            <a:r>
              <a:rPr lang="fr-FR" sz="2000" kern="0" baseline="0" dirty="0" smtClean="0"/>
              <a:t>LE CADRE DE LA POLITIQUE REGIONALE DE LA MONTAGNE</a:t>
            </a:r>
            <a:endParaRPr lang="fr-FR" sz="2000" kern="0" baseline="0" dirty="0"/>
          </a:p>
        </p:txBody>
      </p:sp>
    </p:spTree>
    <p:extLst>
      <p:ext uri="{BB962C8B-B14F-4D97-AF65-F5344CB8AC3E}">
        <p14:creationId xmlns:p14="http://schemas.microsoft.com/office/powerpoint/2010/main" val="419418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Présentation Evolution système de messager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ésentation Evolution système de messager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extLst/>
      </a:spPr>
      <a:bodyPr vert="horz" wrap="square" lIns="91440" tIns="45720" rIns="91440" bIns="45720" numCol="1" rtlCol="0" anchor="b"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FF9900"/>
          </a:buClr>
          <a:buSzTx/>
          <a:buNone/>
          <a:tabLst/>
          <a:defRPr b="1" dirty="0" smtClean="0">
            <a:solidFill>
              <a:srgbClr val="000099"/>
            </a:solidFill>
            <a:latin typeface="Arial" charset="0"/>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r" defTabSz="914400" rtl="0" eaLnBrk="0" fontAlgn="base" latinLnBrk="0" hangingPunct="0">
          <a:lnSpc>
            <a:spcPct val="100000"/>
          </a:lnSpc>
          <a:spcBef>
            <a:spcPct val="20000"/>
          </a:spcBef>
          <a:spcAft>
            <a:spcPct val="0"/>
          </a:spcAft>
          <a:buClr>
            <a:srgbClr val="FF9900"/>
          </a:buClr>
          <a:buSzTx/>
          <a:buFontTx/>
          <a:buChar char="•"/>
          <a:tabLst/>
          <a:defRPr kumimoji="0" lang="fr-FR" sz="1200" b="0" i="0" u="none" strike="noStrike" cap="none" normalizeH="0" baseline="0" smtClean="0">
            <a:ln>
              <a:noFill/>
            </a:ln>
            <a:solidFill>
              <a:srgbClr val="000099"/>
            </a:solidFill>
            <a:effectLst/>
            <a:latin typeface="Arial" charset="0"/>
          </a:defRPr>
        </a:defPPr>
      </a:lstStyle>
    </a:lnDef>
  </a:objectDefaults>
  <a:extraClrSchemeLst>
    <a:extraClrScheme>
      <a:clrScheme name="Présentation Evolution système de messager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ésentation Evolution système de messager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ésentation Evolution système de messager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ésentation Evolution système de messager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ésentation Evolution système de messager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ésentation Evolution système de messager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ésentation Evolution système de messager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218</TotalTime>
  <Words>1474</Words>
  <Application>Microsoft Office PowerPoint</Application>
  <PresentationFormat>Affichage à l'écran (4:3)</PresentationFormat>
  <Paragraphs>287</Paragraphs>
  <Slides>22</Slides>
  <Notes>20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 Unicode MS</vt:lpstr>
      <vt:lpstr>Arial</vt:lpstr>
      <vt:lpstr>Calibri</vt:lpstr>
      <vt:lpstr>Times</vt:lpstr>
      <vt:lpstr>Trebuchet MS</vt:lpstr>
      <vt:lpstr>Wingdings</vt:lpstr>
      <vt:lpstr>ヒラギノ角ゴ Pro W3</vt:lpstr>
      <vt:lpstr>blank</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cadre de la politique régionale de la Montagne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CADRE INTEGREE DE LA POLITIQUE REGIONALE DE LA MONTAGNE </vt:lpstr>
    </vt:vector>
  </TitlesOfParts>
  <Company>CRPACA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GINESTOU Nils</dc:creator>
  <cp:lastModifiedBy>VITALI Delphine</cp:lastModifiedBy>
  <cp:revision>25</cp:revision>
  <dcterms:created xsi:type="dcterms:W3CDTF">2015-04-01T07:53:44Z</dcterms:created>
  <dcterms:modified xsi:type="dcterms:W3CDTF">2015-07-02T06:33:39Z</dcterms:modified>
</cp:coreProperties>
</file>