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4.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5.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6.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7.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65" r:id="rId4"/>
  </p:sldMasterIdLst>
  <p:notesMasterIdLst>
    <p:notesMasterId r:id="rId25"/>
  </p:notesMasterIdLst>
  <p:sldIdLst>
    <p:sldId id="381" r:id="rId5"/>
    <p:sldId id="384" r:id="rId6"/>
    <p:sldId id="355" r:id="rId7"/>
    <p:sldId id="383" r:id="rId8"/>
    <p:sldId id="409" r:id="rId9"/>
    <p:sldId id="397" r:id="rId10"/>
    <p:sldId id="390" r:id="rId11"/>
    <p:sldId id="395" r:id="rId12"/>
    <p:sldId id="385" r:id="rId13"/>
    <p:sldId id="353" r:id="rId14"/>
    <p:sldId id="358" r:id="rId15"/>
    <p:sldId id="361" r:id="rId16"/>
    <p:sldId id="375" r:id="rId17"/>
    <p:sldId id="354" r:id="rId18"/>
    <p:sldId id="367" r:id="rId19"/>
    <p:sldId id="368" r:id="rId20"/>
    <p:sldId id="411" r:id="rId21"/>
    <p:sldId id="412" r:id="rId22"/>
    <p:sldId id="413" r:id="rId23"/>
    <p:sldId id="410" r:id="rId2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e LABBE" initials="AL" lastIdx="1" clrIdx="0">
    <p:extLst>
      <p:ext uri="{19B8F6BF-5375-455C-9EA6-DF929625EA0E}">
        <p15:presenceInfo xmlns:p15="http://schemas.microsoft.com/office/powerpoint/2012/main" userId="Aude LABB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00"/>
    <a:srgbClr val="E71265"/>
    <a:srgbClr val="E849D2"/>
    <a:srgbClr val="5B3560"/>
    <a:srgbClr val="1FB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8930" autoAdjust="0"/>
  </p:normalViewPr>
  <p:slideViewPr>
    <p:cSldViewPr snapToGrid="0">
      <p:cViewPr varScale="1">
        <p:scale>
          <a:sx n="77" d="100"/>
          <a:sy n="77" d="100"/>
        </p:scale>
        <p:origin x="1296" y="43"/>
      </p:cViewPr>
      <p:guideLst/>
    </p:cSldViewPr>
  </p:slideViewPr>
  <p:notesTextViewPr>
    <p:cViewPr>
      <p:scale>
        <a:sx n="1" d="1"/>
        <a:sy n="1" d="1"/>
      </p:scale>
      <p:origin x="0" y="0"/>
    </p:cViewPr>
  </p:notesTextViewPr>
  <p:sorterViewPr>
    <p:cViewPr>
      <p:scale>
        <a:sx n="100" d="100"/>
        <a:sy n="100" d="100"/>
      </p:scale>
      <p:origin x="0" y="-1805"/>
    </p:cViewPr>
  </p:sorterViewPr>
  <p:notesViewPr>
    <p:cSldViewPr snapToGrid="0">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A8F369-ECDC-4FDF-B39E-212E8E9E8988}" type="datetimeFigureOut">
              <a:rPr lang="fr-FR" smtClean="0"/>
              <a:t>13/11/2019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C1A015F-2C94-4A51-B710-F89B1C369C09}" type="slidenum">
              <a:rPr lang="fr-FR" smtClean="0"/>
              <a:t>‹N°›</a:t>
            </a:fld>
            <a:endParaRPr lang="fr-FR"/>
          </a:p>
        </p:txBody>
      </p:sp>
    </p:spTree>
    <p:extLst>
      <p:ext uri="{BB962C8B-B14F-4D97-AF65-F5344CB8AC3E}">
        <p14:creationId xmlns:p14="http://schemas.microsoft.com/office/powerpoint/2010/main" val="247212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1/ </a:t>
            </a:r>
            <a:r>
              <a:rPr lang="fr-FR" dirty="0"/>
              <a:t>Il n’y a que 27 EV qui ont répondu ; pour 3 d’entre eux, Aude a procédé au rattrapage intégral par rapport à la matrice 2018. Et pour 4 d’entre eux, des saisies ont été complétées. 54 opérations saisies par Aude et donc incomplètes pour plusieurs données (25% de la base des 178 opérations).</a:t>
            </a:r>
          </a:p>
          <a:p>
            <a:pPr marR="0" lvl="0" defTabSz="914400" rtl="0" eaLnBrk="1" fontAlgn="auto" latinLnBrk="0" hangingPunct="1">
              <a:lnSpc>
                <a:spcPct val="115000"/>
              </a:lnSpc>
              <a:spcBef>
                <a:spcPts val="0"/>
              </a:spcBef>
              <a:spcAft>
                <a:spcPts val="0"/>
              </a:spcAft>
              <a:buClrTx/>
              <a:buSzTx/>
              <a:tabLst/>
              <a:defRPr/>
            </a:pPr>
            <a:endPar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a:p>
            <a:pPr marR="0" lvl="0" defTabSz="914400" rtl="0" eaLnBrk="1" fontAlgn="auto" latinLnBrk="0" hangingPunct="1">
              <a:lnSpc>
                <a:spcPct val="115000"/>
              </a:lnSpc>
              <a:spcBef>
                <a:spcPts val="0"/>
              </a:spcBef>
              <a:spcAft>
                <a:spcPts val="0"/>
              </a:spcAft>
              <a:buClrTx/>
              <a:buSzTx/>
              <a:tabLst/>
              <a:defRPr/>
            </a:pPr>
            <a:r>
              <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2/ Le questionnaire a été transmis aux chefs de projet Espaces </a:t>
            </a:r>
            <a:r>
              <a:rPr kumimoji="0" lang="fr-FR" sz="1200" i="0" u="none" strike="noStrike" kern="1200" cap="none" spc="0" normalizeH="0" baseline="0" noProof="0" dirty="0" err="1">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Valléens</a:t>
            </a:r>
            <a:r>
              <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 Chaque chef de projet s’est chargé de la diffusion au sein de son territoire (choix des personnes à interroger, envoi des liens et relance).</a:t>
            </a:r>
          </a:p>
          <a:p>
            <a:pPr marL="0" marR="0" lvl="0" indent="0" algn="l" defTabSz="914400" rtl="0" eaLnBrk="1" fontAlgn="auto" latinLnBrk="0" hangingPunct="1">
              <a:lnSpc>
                <a:spcPct val="115000"/>
              </a:lnSpc>
              <a:spcBef>
                <a:spcPts val="0"/>
              </a:spcBef>
              <a:spcAft>
                <a:spcPts val="0"/>
              </a:spcAft>
              <a:buClrTx/>
              <a:buSzTx/>
              <a:buFontTx/>
              <a:buNone/>
              <a:tabLst/>
              <a:defRPr/>
            </a:pPr>
            <a:r>
              <a:rPr lang="fr-FR" sz="12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4 espaces </a:t>
            </a:r>
            <a:r>
              <a:rPr lang="fr-FR" sz="1200" dirty="0" err="1">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valléens</a:t>
            </a:r>
            <a:r>
              <a:rPr lang="fr-FR" sz="12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 n’ont comptabilisé aucune réponse (sur 35 territoires sollicités).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3/ Ces deux approches complètent le retour des élus lors du séminaire du réseau à Ancelle le 4 avril 2019; ainsi que les travaux du groupe « actualisation du programme », au sein du réseau Espaces </a:t>
            </a:r>
            <a:r>
              <a:rPr kumimoji="0" lang="fr-FR" sz="1200" i="0" u="none" strike="noStrike" kern="1200" cap="none" spc="0" normalizeH="0" baseline="0" noProof="0" dirty="0" err="1">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Valléens</a:t>
            </a:r>
            <a:r>
              <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 Celui-ci a notamment construit une grille d’analyse mettant en exergue les points forts et écueils du dispositif, avec une validation de l’ensemble des membres du réseau. </a:t>
            </a:r>
          </a:p>
          <a:p>
            <a:pPr marR="0" lvl="0" defTabSz="914400" rtl="0" eaLnBrk="1" fontAlgn="auto" latinLnBrk="0" hangingPunct="1">
              <a:lnSpc>
                <a:spcPct val="115000"/>
              </a:lnSpc>
              <a:spcBef>
                <a:spcPts val="0"/>
              </a:spcBef>
              <a:spcAft>
                <a:spcPts val="0"/>
              </a:spcAft>
              <a:buClrTx/>
              <a:buSzTx/>
              <a:tabLst/>
              <a:defRPr/>
            </a:pPr>
            <a:endPar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a:p>
            <a:pPr marR="0" lvl="0" defTabSz="914400" rtl="0" eaLnBrk="1" fontAlgn="auto" latinLnBrk="0" hangingPunct="1">
              <a:lnSpc>
                <a:spcPct val="115000"/>
              </a:lnSpc>
              <a:spcBef>
                <a:spcPts val="0"/>
              </a:spcBef>
              <a:spcAft>
                <a:spcPts val="0"/>
              </a:spcAft>
              <a:buClrTx/>
              <a:buSzTx/>
              <a:tabLst/>
              <a:defRPr/>
            </a:pPr>
            <a:endPar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a:p>
            <a:pPr marR="0" lvl="0" defTabSz="914400" rtl="0" eaLnBrk="1" fontAlgn="auto" latinLnBrk="0" hangingPunct="1">
              <a:lnSpc>
                <a:spcPct val="115000"/>
              </a:lnSpc>
              <a:spcBef>
                <a:spcPts val="0"/>
              </a:spcBef>
              <a:spcAft>
                <a:spcPts val="0"/>
              </a:spcAft>
              <a:buClrTx/>
              <a:buSzTx/>
              <a:tabLst/>
              <a:defRPr/>
            </a:pPr>
            <a:endParaRPr lang="fr-FR" sz="12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2</a:t>
            </a:fld>
            <a:endParaRPr lang="fr-FR"/>
          </a:p>
        </p:txBody>
      </p:sp>
    </p:spTree>
    <p:extLst>
      <p:ext uri="{BB962C8B-B14F-4D97-AF65-F5344CB8AC3E}">
        <p14:creationId xmlns:p14="http://schemas.microsoft.com/office/powerpoint/2010/main" val="4637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 Le </a:t>
            </a:r>
            <a:r>
              <a:rPr lang="fr-FR" sz="1200" dirty="0">
                <a:solidFill>
                  <a:prstClr val="black"/>
                </a:solidFill>
                <a:latin typeface="Arial Nova Cond Light" panose="020B0306020202020204" pitchFamily="34" charset="0"/>
                <a:cs typeface="Calibri" panose="020F0502020204030204" pitchFamily="34" charset="0"/>
              </a:rPr>
              <a:t>programme a été vécu comme une </a:t>
            </a:r>
            <a:r>
              <a:rPr lang="fr-FR" sz="1200" b="1" dirty="0">
                <a:solidFill>
                  <a:schemeClr val="accent6"/>
                </a:solidFill>
                <a:latin typeface="Arial Nova Cond Light" panose="020B0306020202020204" pitchFamily="34" charset="0"/>
                <a:cs typeface="Calibri" panose="020F0502020204030204" pitchFamily="34" charset="0"/>
              </a:rPr>
              <a:t>véritable opportunité </a:t>
            </a:r>
            <a:r>
              <a:rPr lang="fr-FR" sz="1200" dirty="0">
                <a:solidFill>
                  <a:prstClr val="black"/>
                </a:solidFill>
                <a:latin typeface="Arial Nova Cond Light" panose="020B0306020202020204" pitchFamily="34" charset="0"/>
                <a:cs typeface="Calibri" panose="020F0502020204030204" pitchFamily="34" charset="0"/>
              </a:rPr>
              <a:t>pour développer des projets qui n’auraient pas vu le jour sans ce soutien.</a:t>
            </a:r>
          </a:p>
          <a:p>
            <a:r>
              <a:rPr lang="fr-FR" sz="1200" dirty="0">
                <a:solidFill>
                  <a:prstClr val="black"/>
                </a:solidFill>
                <a:latin typeface="Arial Nova Cond Light" panose="020B0306020202020204" pitchFamily="34" charset="0"/>
                <a:cs typeface="Calibri" panose="020F0502020204030204" pitchFamily="34" charset="0"/>
              </a:rPr>
              <a:t>Néanmoins, l’évaluation fait un apparaître un enjeu de </a:t>
            </a:r>
            <a:r>
              <a:rPr lang="fr-FR" sz="1200" b="1" dirty="0">
                <a:solidFill>
                  <a:schemeClr val="accent6"/>
                </a:solidFill>
                <a:latin typeface="Arial Nova Cond Light" panose="020B0306020202020204" pitchFamily="34" charset="0"/>
                <a:cs typeface="Calibri" panose="020F0502020204030204" pitchFamily="34" charset="0"/>
              </a:rPr>
              <a:t>visibilité des critères de sélection des projets</a:t>
            </a:r>
            <a:r>
              <a:rPr lang="fr-FR" sz="1200" dirty="0">
                <a:solidFill>
                  <a:prstClr val="black"/>
                </a:solidFill>
                <a:latin typeface="Arial Nova Cond Light" panose="020B0306020202020204" pitchFamily="34" charset="0"/>
                <a:cs typeface="Calibri" panose="020F0502020204030204" pitchFamily="34" charset="0"/>
              </a:rPr>
              <a:t> (enjeu de transparence dans la priorisation et la sélection des projets).</a:t>
            </a:r>
          </a:p>
          <a:p>
            <a:endParaRPr lang="fr-FR" sz="1200" dirty="0">
              <a:solidFill>
                <a:prstClr val="black"/>
              </a:solidFill>
              <a:latin typeface="Arial Nova Cond Light" panose="020B0306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Arial Nova Cond Light" panose="020B0306020202020204" pitchFamily="34" charset="0"/>
                <a:cs typeface="Calibri" panose="020F0502020204030204" pitchFamily="34" charset="0"/>
              </a:rPr>
              <a:t>2/ Le cadre stratégique défini dans le cadre du programme Espaces </a:t>
            </a:r>
            <a:r>
              <a:rPr lang="fr-FR" sz="1200" dirty="0" err="1">
                <a:solidFill>
                  <a:prstClr val="black"/>
                </a:solidFill>
                <a:latin typeface="Arial Nova Cond Light" panose="020B0306020202020204" pitchFamily="34" charset="0"/>
                <a:cs typeface="Calibri" panose="020F0502020204030204" pitchFamily="34" charset="0"/>
              </a:rPr>
              <a:t>valléens</a:t>
            </a:r>
            <a:r>
              <a:rPr lang="fr-FR" sz="1200" dirty="0">
                <a:solidFill>
                  <a:prstClr val="black"/>
                </a:solidFill>
                <a:latin typeface="Arial Nova Cond Light" panose="020B0306020202020204" pitchFamily="34" charset="0"/>
                <a:cs typeface="Calibri" panose="020F0502020204030204" pitchFamily="34" charset="0"/>
              </a:rPr>
              <a:t> a permis de </a:t>
            </a:r>
            <a:r>
              <a:rPr lang="fr-FR" sz="1200" b="1" dirty="0">
                <a:solidFill>
                  <a:schemeClr val="accent6"/>
                </a:solidFill>
                <a:latin typeface="Arial Nova Cond Light" panose="020B0306020202020204" pitchFamily="34" charset="0"/>
                <a:cs typeface="Calibri" panose="020F0502020204030204" pitchFamily="34" charset="0"/>
              </a:rPr>
              <a:t>mobiliser d’autres sources de financement,</a:t>
            </a:r>
            <a:r>
              <a:rPr lang="fr-FR" sz="1200" dirty="0">
                <a:solidFill>
                  <a:prstClr val="black"/>
                </a:solidFill>
                <a:latin typeface="Arial Nova Cond Light" panose="020B0306020202020204" pitchFamily="34" charset="0"/>
                <a:cs typeface="Calibri" panose="020F0502020204030204" pitchFamily="34" charset="0"/>
              </a:rPr>
              <a:t> en complémentarité de la démarche Espaces </a:t>
            </a:r>
            <a:r>
              <a:rPr lang="fr-FR" sz="1200" dirty="0" err="1">
                <a:solidFill>
                  <a:prstClr val="black"/>
                </a:solidFill>
                <a:latin typeface="Arial Nova Cond Light" panose="020B0306020202020204" pitchFamily="34" charset="0"/>
                <a:cs typeface="Calibri" panose="020F0502020204030204" pitchFamily="34" charset="0"/>
              </a:rPr>
              <a:t>Valléens</a:t>
            </a:r>
            <a:r>
              <a:rPr lang="fr-FR" sz="1200" dirty="0">
                <a:solidFill>
                  <a:prstClr val="black"/>
                </a:solidFill>
                <a:latin typeface="Arial Nova Cond Light" panose="020B0306020202020204" pitchFamily="34" charset="0"/>
                <a:cs typeface="Calibri" panose="020F0502020204030204" pitchFamily="34" charset="0"/>
              </a:rPr>
              <a:t>.</a:t>
            </a:r>
          </a:p>
          <a:p>
            <a:endParaRPr lang="fr-FR" sz="1200" dirty="0">
              <a:solidFill>
                <a:prstClr val="black"/>
              </a:solidFill>
              <a:latin typeface="Arial Nova Cond Light" panose="020B030602020202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11</a:t>
            </a:fld>
            <a:endParaRPr lang="fr-FR"/>
          </a:p>
        </p:txBody>
      </p:sp>
    </p:spTree>
    <p:extLst>
      <p:ext uri="{BB962C8B-B14F-4D97-AF65-F5344CB8AC3E}">
        <p14:creationId xmlns:p14="http://schemas.microsoft.com/office/powerpoint/2010/main" val="57677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19367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fr-FR" sz="1200" b="0" dirty="0">
                <a:solidFill>
                  <a:prstClr val="black"/>
                </a:solidFill>
                <a:latin typeface="Arial Nova Cond Light" panose="020B0306020202020204" pitchFamily="34" charset="0"/>
                <a:cs typeface="Calibri" panose="020F0502020204030204" pitchFamily="34" charset="0"/>
              </a:rPr>
              <a:t>Une large mobilisation lors de la rédaction de la stratégie mais un délitement de la mobilisation au fil du programme en </a:t>
            </a:r>
            <a:r>
              <a:rPr lang="fr-FR" sz="1200" dirty="0">
                <a:solidFill>
                  <a:prstClr val="black"/>
                </a:solidFill>
                <a:latin typeface="Arial Nova Cond Light" panose="020B0306020202020204" pitchFamily="34" charset="0"/>
                <a:cs typeface="Calibri" panose="020F0502020204030204" pitchFamily="34" charset="0"/>
              </a:rPr>
              <a:t>partie du fait des délais administratifs (non compatibles avec la réalité opérationnelle des acteurs) et des réductions budgétaires. </a:t>
            </a:r>
          </a:p>
          <a:p>
            <a:pPr marL="285750" indent="-193675">
              <a:spcBef>
                <a:spcPts val="600"/>
              </a:spcBef>
              <a:buFont typeface="Wingdings" panose="05000000000000000000" pitchFamily="2" charset="2"/>
              <a:buChar char="§"/>
            </a:pPr>
            <a:r>
              <a:rPr lang="fr-FR" sz="1200" dirty="0">
                <a:solidFill>
                  <a:prstClr val="black"/>
                </a:solidFill>
                <a:latin typeface="Arial Nova Cond Light" panose="020B0306020202020204" pitchFamily="34" charset="0"/>
                <a:cs typeface="Calibri" panose="020F0502020204030204" pitchFamily="34" charset="0"/>
              </a:rPr>
              <a:t>Des temps-projet et des enjeux opérationnels différents, et parfois peu compatibles, entre les institutions et les professionnels, générant une prise de distance des acteurs de la destination vis-à-vis de la démarche.</a:t>
            </a:r>
          </a:p>
          <a:p>
            <a:pPr marL="285750" indent="-193675">
              <a:spcBef>
                <a:spcPts val="600"/>
              </a:spcBef>
              <a:buFont typeface="Wingdings" panose="05000000000000000000" pitchFamily="2" charset="2"/>
              <a:buChar char="§"/>
            </a:pPr>
            <a:r>
              <a:rPr lang="fr-FR" sz="1200" dirty="0">
                <a:solidFill>
                  <a:prstClr val="black"/>
                </a:solidFill>
                <a:latin typeface="Arial Nova Cond Light" panose="020B0306020202020204" pitchFamily="34" charset="0"/>
                <a:cs typeface="Calibri" panose="020F0502020204030204" pitchFamily="34" charset="0"/>
              </a:rPr>
              <a:t>Une implication restreinte et difficile des socio-professionnels, les actions étant en majorité portées par des collectivités et/ou portant sur des opérations d’aménagement.</a:t>
            </a:r>
          </a:p>
          <a:p>
            <a:pPr marL="285750" indent="-193675">
              <a:spcBef>
                <a:spcPts val="600"/>
              </a:spcBef>
              <a:buFont typeface="Wingdings" panose="05000000000000000000" pitchFamily="2" charset="2"/>
              <a:buChar char="§"/>
            </a:pPr>
            <a:r>
              <a:rPr lang="fr-FR" sz="1200" dirty="0">
                <a:solidFill>
                  <a:prstClr val="black"/>
                </a:solidFill>
                <a:latin typeface="Arial Nova Cond Light" panose="020B0306020202020204" pitchFamily="34" charset="0"/>
                <a:cs typeface="Calibri" panose="020F0502020204030204" pitchFamily="34" charset="0"/>
              </a:rPr>
              <a:t>Une mobilisation freinée par un contexte de mutation organisationnelle dû à l’application de la loi </a:t>
            </a:r>
            <a:r>
              <a:rPr lang="fr-FR" sz="1200" dirty="0" err="1">
                <a:solidFill>
                  <a:prstClr val="black"/>
                </a:solidFill>
                <a:latin typeface="Arial Nova Cond Light" panose="020B0306020202020204" pitchFamily="34" charset="0"/>
                <a:cs typeface="Calibri" panose="020F0502020204030204" pitchFamily="34" charset="0"/>
              </a:rPr>
              <a:t>NOTRe</a:t>
            </a:r>
            <a:r>
              <a:rPr lang="fr-FR" sz="1200" dirty="0">
                <a:solidFill>
                  <a:prstClr val="black"/>
                </a:solidFill>
                <a:latin typeface="Arial Nova Cond Light" panose="020B0306020202020204" pitchFamily="34" charset="0"/>
                <a:cs typeface="Calibri" panose="020F0502020204030204" pitchFamily="34" charset="0"/>
              </a:rPr>
              <a:t>.</a:t>
            </a:r>
          </a:p>
          <a:p>
            <a:pPr marL="285750" indent="-193675">
              <a:spcBef>
                <a:spcPts val="600"/>
              </a:spcBef>
              <a:buFont typeface="Wingdings" panose="05000000000000000000" pitchFamily="2" charset="2"/>
              <a:buChar char="§"/>
            </a:pPr>
            <a:r>
              <a:rPr lang="fr-FR" sz="1200" dirty="0">
                <a:solidFill>
                  <a:prstClr val="black"/>
                </a:solidFill>
                <a:latin typeface="Arial Nova Cond Light" panose="020B0306020202020204" pitchFamily="34" charset="0"/>
                <a:cs typeface="Calibri" panose="020F0502020204030204" pitchFamily="34" charset="0"/>
              </a:rPr>
              <a:t>Un problème de légitimité de la structure porteuse de l’Espace </a:t>
            </a:r>
            <a:r>
              <a:rPr lang="fr-FR" sz="1200" dirty="0" err="1">
                <a:solidFill>
                  <a:prstClr val="black"/>
                </a:solidFill>
                <a:latin typeface="Arial Nova Cond Light" panose="020B0306020202020204" pitchFamily="34" charset="0"/>
                <a:cs typeface="Calibri" panose="020F0502020204030204" pitchFamily="34" charset="0"/>
              </a:rPr>
              <a:t>Valléen</a:t>
            </a:r>
            <a:r>
              <a:rPr lang="fr-FR" sz="1200" dirty="0">
                <a:solidFill>
                  <a:prstClr val="black"/>
                </a:solidFill>
                <a:latin typeface="Arial Nova Cond Light" panose="020B0306020202020204" pitchFamily="34" charset="0"/>
                <a:cs typeface="Calibri" panose="020F0502020204030204" pitchFamily="34" charset="0"/>
              </a:rPr>
              <a:t> à fédérer les acteurs.</a:t>
            </a:r>
          </a:p>
          <a:p>
            <a:endParaRPr lang="fr-FR" dirty="0"/>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12</a:t>
            </a:fld>
            <a:endParaRPr lang="fr-FR"/>
          </a:p>
        </p:txBody>
      </p:sp>
    </p:spTree>
    <p:extLst>
      <p:ext uri="{BB962C8B-B14F-4D97-AF65-F5344CB8AC3E}">
        <p14:creationId xmlns:p14="http://schemas.microsoft.com/office/powerpoint/2010/main" val="383047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présente quelques résultats de la perception des porteurs de projet. </a:t>
            </a:r>
          </a:p>
          <a:p>
            <a:r>
              <a:rPr lang="fr-FR" dirty="0"/>
              <a:t>88% d’entre eux connaissent le programme : leur dossier est soutenu dans le cadre d’une démarche territoriale. </a:t>
            </a:r>
          </a:p>
          <a:p>
            <a:r>
              <a:rPr lang="fr-FR" dirty="0"/>
              <a:t>88% d’entre eux également pensent que leur projet aura un impact sur la fréquentation globale du territoire. </a:t>
            </a:r>
          </a:p>
          <a:p>
            <a:r>
              <a:rPr lang="fr-FR" dirty="0"/>
              <a:t>Ces chiffres traduisent la dynamique partenariale : le porteur de projet est acteur du développement de son territoire. Il a conscience de participer à une dynamique collective. </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13</a:t>
            </a:fld>
            <a:endParaRPr lang="fr-FR"/>
          </a:p>
        </p:txBody>
      </p:sp>
    </p:spTree>
    <p:extLst>
      <p:ext uri="{BB962C8B-B14F-4D97-AF65-F5344CB8AC3E}">
        <p14:creationId xmlns:p14="http://schemas.microsoft.com/office/powerpoint/2010/main" val="233798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75989" y="4777194"/>
            <a:ext cx="5736921" cy="3908614"/>
          </a:xfrm>
        </p:spPr>
        <p:txBody>
          <a:bodyPr/>
          <a:lstStyle/>
          <a:p>
            <a:r>
              <a:rPr lang="fr-FR" b="0" dirty="0"/>
              <a:t>Les 3 cibles du questionnaire n’ont pas mis en avant les mêmes mots clés. </a:t>
            </a:r>
          </a:p>
          <a:p>
            <a:r>
              <a:rPr lang="fr-FR" dirty="0"/>
              <a:t>Le cadre stratégique offert par ce dispositif est une plus-value mise en avant par les élus et les équipes techniques : un cap visé, une stratégie, un plan d’actions.  La fédération des acteurs a également été soulignée. </a:t>
            </a:r>
            <a:endParaRPr lang="fr-FR" b="0" dirty="0"/>
          </a:p>
          <a:p>
            <a:r>
              <a:rPr lang="fr-FR" b="0" dirty="0"/>
              <a:t>Les porteurs de projet ont relevé l’accompagnement dont ils ont bénéficié, l’effet levier du dispositif et le soutien financier. </a:t>
            </a:r>
          </a:p>
          <a:p>
            <a:endParaRPr lang="fr-FR" b="1" dirty="0"/>
          </a:p>
          <a:p>
            <a:r>
              <a:rPr lang="fr-FR" b="1" dirty="0"/>
              <a:t>Infos méthodologiques (pour mémoire ou questions éventuelles) : Signification des mots</a:t>
            </a:r>
          </a:p>
          <a:p>
            <a:pPr marL="171450" indent="-171450">
              <a:buFontTx/>
              <a:buChar char="-"/>
            </a:pPr>
            <a:r>
              <a:rPr lang="fr-FR" b="0" dirty="0"/>
              <a:t>Effet levier : utilisation du terme tel que + notion « d’incitation au passage à l’action », « concrétisation de projet grâce à… »,  « soutien de projets », « donner vie au projet », …</a:t>
            </a:r>
          </a:p>
          <a:p>
            <a:pPr marL="171450" indent="-171450">
              <a:buFontTx/>
              <a:buChar char="-"/>
            </a:pPr>
            <a:r>
              <a:rPr lang="fr-FR" b="0" dirty="0"/>
              <a:t>Cadre stratégique : écriture de la stratégie, priorisation des actions, cadrage nécessaire du projet, définition de priorités/sélection des pépites, etc.</a:t>
            </a:r>
          </a:p>
          <a:p>
            <a:pPr marL="171450" indent="-171450">
              <a:buFontTx/>
              <a:buChar char="-"/>
            </a:pPr>
            <a:r>
              <a:rPr lang="fr-FR" b="0" dirty="0"/>
              <a:t>Instance de dialogue : dialogue et relations avec les financeurs, aide/conseil/accompagnement</a:t>
            </a:r>
          </a:p>
          <a:p>
            <a:pPr marL="171450" indent="-171450">
              <a:buFontTx/>
              <a:buChar char="-"/>
            </a:pPr>
            <a:r>
              <a:rPr lang="fr-FR" b="0" dirty="0"/>
              <a:t>Fédération : utilisation du terme tel que par les répondants (fédération des parties prenantes) + notion de rassemblement autour d’une stratégie commune / d’un projet commun, rassemblement des décideurs et des acteurs économiques dans un projet</a:t>
            </a:r>
          </a:p>
          <a:p>
            <a:pPr marL="171450" indent="-171450">
              <a:buFontTx/>
              <a:buChar char="-"/>
            </a:pPr>
            <a:r>
              <a:rPr lang="fr-FR" b="0" dirty="0"/>
              <a:t>Mise en réseau : utilisation du terme tel que par les répondants</a:t>
            </a:r>
          </a:p>
          <a:p>
            <a:pPr marL="171450" indent="-171450">
              <a:buFontTx/>
              <a:buChar char="-"/>
            </a:pPr>
            <a:r>
              <a:rPr lang="fr-FR" b="0" dirty="0"/>
              <a:t>Dynamique territoriale : utilisation du terme tel que (dynamique de projet, dynamique de réseau, dynamique de développement)</a:t>
            </a:r>
          </a:p>
          <a:p>
            <a:pPr marL="171450" indent="-171450">
              <a:buFontTx/>
              <a:buChar char="-"/>
            </a:pPr>
            <a:r>
              <a:rPr lang="fr-FR" b="0" dirty="0"/>
              <a:t>Développement territorial : terme utilisé uniquement par les porteurs de projet (développement du territoire, développement économique, développement de l’offre)</a:t>
            </a:r>
          </a:p>
          <a:p>
            <a:pPr marL="171450" indent="-171450">
              <a:buFontTx/>
              <a:buChar char="-"/>
            </a:pPr>
            <a:r>
              <a:rPr lang="fr-FR" b="0" dirty="0"/>
              <a:t>Vision durable : notion liée au développement durable, encouragé par le programme</a:t>
            </a:r>
          </a:p>
          <a:p>
            <a:pPr marL="171450" indent="-171450">
              <a:buFontTx/>
              <a:buChar char="-"/>
            </a:pPr>
            <a:endParaRPr lang="fr-FR" b="0" dirty="0"/>
          </a:p>
        </p:txBody>
      </p:sp>
      <p:sp>
        <p:nvSpPr>
          <p:cNvPr id="4" name="Espace réservé du numéro de diapositive 3"/>
          <p:cNvSpPr>
            <a:spLocks noGrp="1"/>
          </p:cNvSpPr>
          <p:nvPr>
            <p:ph type="sldNum" sz="quarter" idx="5"/>
          </p:nvPr>
        </p:nvSpPr>
        <p:spPr/>
        <p:txBody>
          <a:bodyPr/>
          <a:lstStyle/>
          <a:p>
            <a:fld id="{0C1A015F-2C94-4A51-B710-F89B1C369C09}" type="slidenum">
              <a:rPr lang="fr-FR" smtClean="0"/>
              <a:t>14</a:t>
            </a:fld>
            <a:endParaRPr lang="fr-FR"/>
          </a:p>
        </p:txBody>
      </p:sp>
    </p:spTree>
    <p:extLst>
      <p:ext uri="{BB962C8B-B14F-4D97-AF65-F5344CB8AC3E}">
        <p14:creationId xmlns:p14="http://schemas.microsoft.com/office/powerpoint/2010/main" val="379041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194"/>
            <a:ext cx="5438140" cy="2187277"/>
          </a:xfrm>
        </p:spPr>
        <p:txBody>
          <a:bodyPr/>
          <a:lstStyle/>
          <a:p>
            <a:r>
              <a:rPr lang="fr-FR" dirty="0"/>
              <a:t>Unanimité des personnes interrogées sur les écueils du programme</a:t>
            </a:r>
          </a:p>
          <a:p>
            <a:r>
              <a:rPr lang="fr-FR" dirty="0"/>
              <a:t>La complexité administrative fait référence aux délais de programmation des dossiers, difficulté de montage des dossiers, la lourdeur des procédures (plusieurs financeurs, donc plusieurs dossiers ; découpage dépenses de fonctionnement et d’investissement)… </a:t>
            </a:r>
          </a:p>
          <a:p>
            <a:endParaRPr lang="fr-FR" b="1" dirty="0"/>
          </a:p>
          <a:p>
            <a:r>
              <a:rPr lang="fr-FR" b="1" dirty="0"/>
              <a:t>Signification des mots</a:t>
            </a:r>
          </a:p>
          <a:p>
            <a:pPr marL="171450" indent="-171450">
              <a:buFontTx/>
              <a:buChar char="-"/>
            </a:pPr>
            <a:r>
              <a:rPr lang="fr-FR" b="0" dirty="0"/>
              <a:t>Complexité administrative : cité tel quelle + notions présentées en page suivante</a:t>
            </a:r>
          </a:p>
          <a:p>
            <a:pPr marL="171450" indent="-171450">
              <a:buFontTx/>
              <a:buChar char="-"/>
            </a:pPr>
            <a:r>
              <a:rPr lang="fr-FR" b="0" dirty="0"/>
              <a:t> Cadre d’éligibilité : cité tel quelle + notion de « critères de sélection », « transparence des décisions/attributions », « lisibilité des critères d’éligibilité » + incertitude financière + changement en cours de programme</a:t>
            </a:r>
          </a:p>
          <a:p>
            <a:pPr marL="171450" indent="-171450">
              <a:buFontTx/>
              <a:buChar char="-"/>
            </a:pPr>
            <a:r>
              <a:rPr lang="fr-FR" b="0" dirty="0"/>
              <a:t>Trésorerie : difficulté liée aux avances de trésorerie</a:t>
            </a:r>
          </a:p>
          <a:p>
            <a:pPr marL="171450" indent="-171450">
              <a:buFontTx/>
              <a:buChar char="-"/>
            </a:pPr>
            <a:r>
              <a:rPr lang="fr-FR" b="0" dirty="0"/>
              <a:t>Programmation : </a:t>
            </a:r>
            <a:r>
              <a:rPr lang="fr-FR" dirty="0"/>
              <a:t>difficultés liées à la rédaction et la mise en œuvre du plan d’actions  : mise en phase des projets avec les objectifs du programme, ambition initiale, thèmes et activités retenus, difficultés de priorisation</a:t>
            </a:r>
          </a:p>
          <a:p>
            <a:pPr marL="171450" indent="-171450">
              <a:buFontTx/>
              <a:buChar char="-"/>
            </a:pPr>
            <a:r>
              <a:rPr lang="fr-FR" b="0" dirty="0"/>
              <a:t>Visibilité stratégique : manque de visibilité, manque de projets commun, manque d’une vision commune…</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0C1A015F-2C94-4A51-B710-F89B1C369C09}" type="slidenum">
              <a:rPr lang="fr-FR" smtClean="0"/>
              <a:t>15</a:t>
            </a:fld>
            <a:endParaRPr lang="fr-FR"/>
          </a:p>
        </p:txBody>
      </p:sp>
      <p:pic>
        <p:nvPicPr>
          <p:cNvPr id="5" name="Image 4">
            <a:extLst>
              <a:ext uri="{FF2B5EF4-FFF2-40B4-BE49-F238E27FC236}">
                <a16:creationId xmlns:a16="http://schemas.microsoft.com/office/drawing/2014/main" id="{0769EFCA-DA66-47E2-AFAB-7F38F35A75B2}"/>
              </a:ext>
            </a:extLst>
          </p:cNvPr>
          <p:cNvPicPr>
            <a:picLocks noChangeAspect="1"/>
          </p:cNvPicPr>
          <p:nvPr/>
        </p:nvPicPr>
        <p:blipFill>
          <a:blip r:embed="rId3"/>
          <a:stretch>
            <a:fillRect/>
          </a:stretch>
        </p:blipFill>
        <p:spPr>
          <a:xfrm>
            <a:off x="2996883" y="7818144"/>
            <a:ext cx="2945659" cy="1734138"/>
          </a:xfrm>
          <a:prstGeom prst="rect">
            <a:avLst/>
          </a:prstGeom>
        </p:spPr>
      </p:pic>
    </p:spTree>
    <p:extLst>
      <p:ext uri="{BB962C8B-B14F-4D97-AF65-F5344CB8AC3E}">
        <p14:creationId xmlns:p14="http://schemas.microsoft.com/office/powerpoint/2010/main" val="304856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partenaires du dispositif espaces </a:t>
            </a:r>
            <a:r>
              <a:rPr lang="fr-FR" dirty="0" err="1"/>
              <a:t>valléens</a:t>
            </a:r>
            <a:r>
              <a:rPr lang="fr-FR" dirty="0"/>
              <a:t> ont été interrogés sur la poursuite et la pérennisation du programme. </a:t>
            </a:r>
          </a:p>
          <a:p>
            <a:r>
              <a:rPr lang="fr-FR" dirty="0"/>
              <a:t>79% des élus souhaitent pérenniser le dispositif +16% qui souhaitent sa poursuite, soit 85% qui, selon eux, apportent : </a:t>
            </a:r>
          </a:p>
          <a:p>
            <a:pPr marL="171450" indent="-171450">
              <a:buFontTx/>
              <a:buChar char="-"/>
            </a:pPr>
            <a:r>
              <a:rPr lang="fr-FR" dirty="0"/>
              <a:t>Un vrai effet levier</a:t>
            </a:r>
          </a:p>
          <a:p>
            <a:pPr marL="171450" indent="-171450">
              <a:buFontTx/>
              <a:buChar char="-"/>
            </a:pPr>
            <a:r>
              <a:rPr lang="fr-FR" dirty="0"/>
              <a:t>Une dynamique partenariale locale et avec les financeurs, afin d’avoir un développement touristique cohérent. </a:t>
            </a:r>
          </a:p>
          <a:p>
            <a:pPr marL="0" indent="0">
              <a:buFontTx/>
              <a:buNone/>
            </a:pPr>
            <a:r>
              <a:rPr lang="fr-FR" dirty="0"/>
              <a:t>60% des équipes techniques +20% = 80% souhaitent la poursuite du dispositif au regard de : </a:t>
            </a:r>
          </a:p>
          <a:p>
            <a:pPr marL="171450" indent="-171450">
              <a:buFontTx/>
              <a:buChar char="-"/>
            </a:pPr>
            <a:r>
              <a:rPr lang="fr-FR" dirty="0"/>
              <a:t>La dynamique enclenchée sur le long terme en vue de la diversification de l’activité touristique</a:t>
            </a:r>
          </a:p>
          <a:p>
            <a:pPr marL="171450" indent="-171450">
              <a:buFontTx/>
              <a:buChar char="-"/>
            </a:pPr>
            <a:r>
              <a:rPr lang="fr-FR" dirty="0"/>
              <a:t>Les techniciens précisent néanmoins la nécessité de bien préciser le cadre dès le début du programme pour éviter des désillusions (notamment au vu des moyens alloués sur le dispositif et des dépenses qui se sont avérées non éligibles). De plus, Une simplification du processus programmatique est à étudier.  </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16</a:t>
            </a:fld>
            <a:endParaRPr lang="fr-FR"/>
          </a:p>
        </p:txBody>
      </p:sp>
    </p:spTree>
    <p:extLst>
      <p:ext uri="{BB962C8B-B14F-4D97-AF65-F5344CB8AC3E}">
        <p14:creationId xmlns:p14="http://schemas.microsoft.com/office/powerpoint/2010/main" val="16895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synthèse des synthèses :</a:t>
            </a:r>
          </a:p>
          <a:p>
            <a:pPr marL="0" marR="0" lvl="0" indent="0" defTabSz="914400" rtl="0" eaLnBrk="1" fontAlgn="auto" latinLnBrk="0" hangingPunct="1">
              <a:lnSpc>
                <a:spcPct val="115000"/>
              </a:lnSpc>
              <a:spcBef>
                <a:spcPts val="0"/>
              </a:spcBef>
              <a:spcAft>
                <a:spcPts val="0"/>
              </a:spcAft>
              <a:buClrTx/>
              <a:buSzTx/>
              <a:buFontTx/>
              <a:buNone/>
              <a:tabLst/>
              <a:defRPr/>
            </a:pPr>
            <a:r>
              <a:rPr lang="fr-FR" sz="12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Modalités de collecte des données :</a:t>
            </a:r>
          </a:p>
          <a:p>
            <a:pPr marL="0" marR="0" lvl="0" indent="0" defTabSz="914400" rtl="0" eaLnBrk="1" fontAlgn="auto" latinLnBrk="0" hangingPunct="1">
              <a:lnSpc>
                <a:spcPct val="115000"/>
              </a:lnSpc>
              <a:spcBef>
                <a:spcPts val="0"/>
              </a:spcBef>
              <a:spcAft>
                <a:spcPts val="0"/>
              </a:spcAft>
              <a:buClrTx/>
              <a:buSzTx/>
              <a:buFontTx/>
              <a:buNone/>
              <a:tabLst/>
              <a:defRPr/>
            </a:pPr>
            <a:r>
              <a:rPr lang="fr-FR" sz="1200" dirty="0">
                <a:solidFill>
                  <a:prstClr val="black"/>
                </a:solidFill>
                <a:latin typeface="Arial Nova Cond Light" panose="020B0306020202020204" pitchFamily="34" charset="0"/>
                <a:cs typeface="Calibri" panose="020F0502020204030204" pitchFamily="34" charset="0"/>
              </a:rPr>
              <a:t>Les données ont été collectées de l’ensemble des travaux en cours sur l’évaluation du dispositif EV : </a:t>
            </a:r>
          </a:p>
          <a:p>
            <a:pPr marL="285750" lvl="0" indent="-198438">
              <a:lnSpc>
                <a:spcPct val="115000"/>
              </a:lnSpc>
              <a:buFont typeface="Arial" panose="020B0604020202020204" pitchFamily="34" charset="0"/>
              <a:buChar char="•"/>
              <a:defRPr/>
            </a:pPr>
            <a:r>
              <a:rPr lang="fr-FR" sz="12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L’EVALOSCOPE</a:t>
            </a:r>
          </a:p>
          <a:p>
            <a:pPr marL="285750" lvl="0" indent="-198438">
              <a:lnSpc>
                <a:spcPct val="115000"/>
              </a:lnSpc>
              <a:buFont typeface="Arial" panose="020B0604020202020204" pitchFamily="34" charset="0"/>
              <a:buChar char="•"/>
              <a:defRPr/>
            </a:pPr>
            <a:r>
              <a:rPr lang="fr-FR" sz="12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Les 3 questionnaires en ligne (cible élus, techniciens, porteurs de projet), enquête conduite du 20 juin au 31 juillet 2019</a:t>
            </a:r>
            <a:endPar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a:p>
            <a:pPr marL="285750" marR="0" lvl="0" indent="-198438"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fr-FR" sz="12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Le world café au séminaire du réseau le 6 juin à Chamonix</a:t>
            </a:r>
          </a:p>
          <a:p>
            <a:pPr marL="285750" marR="0" lvl="0" indent="-198438"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Les réflexions du groupe actualisation</a:t>
            </a:r>
          </a:p>
          <a:p>
            <a:pPr marL="285750" marR="0" lvl="0" indent="-198438"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fr-FR" sz="12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Les réflexions du groupe des financeurs</a:t>
            </a:r>
          </a:p>
          <a:p>
            <a:pPr marL="285750" marR="0" lvl="0" indent="-198438"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fr-FR" sz="12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Les réflexions du groupe tourisme du 2 juillet 2019</a:t>
            </a:r>
          </a:p>
          <a:p>
            <a:endParaRPr lang="fr-FR" dirty="0"/>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17</a:t>
            </a:fld>
            <a:endParaRPr lang="fr-FR"/>
          </a:p>
        </p:txBody>
      </p:sp>
    </p:spTree>
    <p:extLst>
      <p:ext uri="{BB962C8B-B14F-4D97-AF65-F5344CB8AC3E}">
        <p14:creationId xmlns:p14="http://schemas.microsoft.com/office/powerpoint/2010/main" val="176481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162046" y="4777194"/>
            <a:ext cx="6308202" cy="3908614"/>
          </a:xfrm>
        </p:spPr>
        <p:txBody>
          <a:bodyPr/>
          <a:lstStyle/>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Une démarche touristique qui doit demeurer le </a:t>
            </a:r>
            <a:r>
              <a:rPr lang="fr-FR" b="1" dirty="0">
                <a:latin typeface="Arial Nova Cond Light" panose="020B0306020202020204" pitchFamily="34" charset="0"/>
                <a:cs typeface="Calibri" panose="020F0502020204030204" pitchFamily="34" charset="0"/>
              </a:rPr>
              <a:t>"bras armé massif/montagne" </a:t>
            </a:r>
            <a:r>
              <a:rPr lang="fr-FR" dirty="0">
                <a:latin typeface="Arial Nova Cond Light" panose="020B0306020202020204" pitchFamily="34" charset="0"/>
                <a:cs typeface="Calibri" panose="020F0502020204030204" pitchFamily="34" charset="0"/>
              </a:rPr>
              <a:t>d'un territoire qui vise à consolider l’attractivité et les spécificités des territoires de montagne</a:t>
            </a:r>
          </a:p>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Dont le fil conducteur reste </a:t>
            </a:r>
            <a:r>
              <a:rPr lang="fr-FR" b="1" dirty="0">
                <a:latin typeface="Arial Nova Cond Light" panose="020B0306020202020204" pitchFamily="34" charset="0"/>
                <a:cs typeface="Calibri" panose="020F0502020204030204" pitchFamily="34" charset="0"/>
              </a:rPr>
              <a:t>l'adaptation au changement climatique</a:t>
            </a:r>
          </a:p>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Elle s'inscrit pleinement dans la dynamique de développement durable, </a:t>
            </a:r>
            <a:r>
              <a:rPr lang="fr-FR" b="1" dirty="0">
                <a:latin typeface="Arial Nova Cond Light" panose="020B0306020202020204" pitchFamily="34" charset="0"/>
                <a:cs typeface="Calibri" panose="020F0502020204030204" pitchFamily="34" charset="0"/>
              </a:rPr>
              <a:t>dans la maîtrise des aménagements et de la fréquentation touristique</a:t>
            </a:r>
          </a:p>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Elle vise à renforcer les </a:t>
            </a:r>
            <a:r>
              <a:rPr lang="fr-FR" b="1" dirty="0">
                <a:latin typeface="Arial Nova Cond Light" panose="020B0306020202020204" pitchFamily="34" charset="0"/>
                <a:cs typeface="Calibri" panose="020F0502020204030204" pitchFamily="34" charset="0"/>
              </a:rPr>
              <a:t>stratégies intégrées 4 saisons </a:t>
            </a:r>
          </a:p>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Elle vise à </a:t>
            </a:r>
            <a:r>
              <a:rPr lang="fr-FR" b="1" dirty="0">
                <a:latin typeface="Arial Nova Cond Light" panose="020B0306020202020204" pitchFamily="34" charset="0"/>
                <a:cs typeface="Calibri" panose="020F0502020204030204" pitchFamily="34" charset="0"/>
              </a:rPr>
              <a:t>intégrer  le lien station / vallée </a:t>
            </a:r>
            <a:r>
              <a:rPr lang="fr-FR" dirty="0">
                <a:latin typeface="Arial Nova Cond Light" panose="020B0306020202020204" pitchFamily="34" charset="0"/>
                <a:cs typeface="Calibri" panose="020F0502020204030204" pitchFamily="34" charset="0"/>
              </a:rPr>
              <a:t>(« pôle fort »)</a:t>
            </a:r>
            <a:endParaRPr lang="fr-FR" i="1" dirty="0">
              <a:highlight>
                <a:srgbClr val="FFFF00"/>
              </a:highlight>
              <a:latin typeface="Arial Nova Cond Light" panose="020B0306020202020204" pitchFamily="34" charset="0"/>
              <a:cs typeface="Calibri" panose="020F0502020204030204" pitchFamily="34" charset="0"/>
            </a:endParaRPr>
          </a:p>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Elle appelle une </a:t>
            </a:r>
            <a:r>
              <a:rPr lang="fr-FR" b="1" dirty="0">
                <a:latin typeface="Arial Nova Cond Light" panose="020B0306020202020204" pitchFamily="34" charset="0"/>
                <a:cs typeface="Calibri" panose="020F0502020204030204" pitchFamily="34" charset="0"/>
              </a:rPr>
              <a:t>gouvernance territoriale intégrée </a:t>
            </a:r>
            <a:r>
              <a:rPr lang="fr-FR" dirty="0">
                <a:latin typeface="Arial Nova Cond Light" panose="020B0306020202020204" pitchFamily="34" charset="0"/>
                <a:cs typeface="Calibri" panose="020F0502020204030204" pitchFamily="34" charset="0"/>
              </a:rPr>
              <a:t>et nécessite une </a:t>
            </a:r>
            <a:r>
              <a:rPr lang="fr-FR" b="1" dirty="0">
                <a:latin typeface="Arial Nova Cond Light" panose="020B0306020202020204" pitchFamily="34" charset="0"/>
                <a:cs typeface="Calibri" panose="020F0502020204030204" pitchFamily="34" charset="0"/>
              </a:rPr>
              <a:t>mobilisation de l'ensemble des acteurs du territoire </a:t>
            </a:r>
            <a:r>
              <a:rPr lang="fr-FR" i="1" dirty="0">
                <a:latin typeface="Arial Nova Cond Light" panose="020B0306020202020204" pitchFamily="34" charset="0"/>
                <a:cs typeface="Calibri" panose="020F0502020204030204" pitchFamily="34" charset="0"/>
              </a:rPr>
              <a:t>(hébergeurs et autres socio-pros, autres secteurs, population).</a:t>
            </a:r>
          </a:p>
          <a:p>
            <a:pPr marL="285750" indent="-193675">
              <a:spcBef>
                <a:spcPts val="600"/>
              </a:spcBef>
              <a:spcAft>
                <a:spcPts val="600"/>
              </a:spcAft>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Elle favorise la </a:t>
            </a:r>
            <a:r>
              <a:rPr lang="fr-FR" b="1" dirty="0">
                <a:latin typeface="Arial Nova Cond Light" panose="020B0306020202020204" pitchFamily="34" charset="0"/>
                <a:cs typeface="Calibri" panose="020F0502020204030204" pitchFamily="34" charset="0"/>
              </a:rPr>
              <a:t>coopération entre territoires </a:t>
            </a:r>
            <a:r>
              <a:rPr lang="fr-FR" dirty="0">
                <a:latin typeface="Arial Nova Cond Light" panose="020B0306020202020204" pitchFamily="34" charset="0"/>
                <a:cs typeface="Calibri" panose="020F0502020204030204" pitchFamily="34" charset="0"/>
              </a:rPr>
              <a:t>(échanges, partage d’expériences, projets).</a:t>
            </a:r>
          </a:p>
          <a:p>
            <a:pPr marL="285750" indent="-193675">
              <a:spcBef>
                <a:spcPts val="600"/>
              </a:spcBef>
              <a:spcAft>
                <a:spcPts val="600"/>
              </a:spcAft>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Elle </a:t>
            </a:r>
            <a:r>
              <a:rPr lang="fr-FR" b="1" dirty="0">
                <a:latin typeface="Arial Nova Cond Light" panose="020B0306020202020204" pitchFamily="34" charset="0"/>
                <a:cs typeface="Calibri" panose="020F0502020204030204" pitchFamily="34" charset="0"/>
              </a:rPr>
              <a:t>interagît avec les autres secteurs économiques </a:t>
            </a:r>
            <a:r>
              <a:rPr lang="fr-FR" dirty="0">
                <a:latin typeface="Arial Nova Cond Light" panose="020B0306020202020204" pitchFamily="34" charset="0"/>
                <a:cs typeface="Calibri" panose="020F0502020204030204" pitchFamily="34" charset="0"/>
              </a:rPr>
              <a:t>: agritourisme, artisanat, mobilité, biodiversité, services.</a:t>
            </a:r>
          </a:p>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Une démarche qui soutient des </a:t>
            </a:r>
            <a:r>
              <a:rPr lang="fr-FR" b="1" dirty="0">
                <a:latin typeface="Arial Nova Cond Light" panose="020B0306020202020204" pitchFamily="34" charset="0"/>
                <a:cs typeface="Calibri" panose="020F0502020204030204" pitchFamily="34" charset="0"/>
              </a:rPr>
              <a:t>projets fédérateurs et structurants, </a:t>
            </a:r>
            <a:r>
              <a:rPr lang="fr-FR" dirty="0">
                <a:latin typeface="Arial Nova Cond Light" panose="020B0306020202020204" pitchFamily="34" charset="0"/>
                <a:cs typeface="Calibri" panose="020F0502020204030204" pitchFamily="34" charset="0"/>
              </a:rPr>
              <a:t>avec</a:t>
            </a:r>
            <a:r>
              <a:rPr lang="fr-FR" b="1" dirty="0">
                <a:latin typeface="Arial Nova Cond Light" panose="020B0306020202020204" pitchFamily="34" charset="0"/>
                <a:cs typeface="Calibri" panose="020F0502020204030204" pitchFamily="34" charset="0"/>
              </a:rPr>
              <a:t> un rayonnement avéré et une vision globale sur l’année </a:t>
            </a:r>
            <a:r>
              <a:rPr lang="fr-FR" dirty="0">
                <a:latin typeface="Arial Nova Cond Light" panose="020B0306020202020204" pitchFamily="34" charset="0"/>
                <a:cs typeface="Calibri" panose="020F0502020204030204" pitchFamily="34" charset="0"/>
              </a:rPr>
              <a:t> (réalisme sur la capacité d'autofinancement du territoire)</a:t>
            </a:r>
          </a:p>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Elle s'appuie sur </a:t>
            </a:r>
            <a:r>
              <a:rPr lang="fr-FR" b="1" dirty="0">
                <a:latin typeface="Arial Nova Cond Light" panose="020B0306020202020204" pitchFamily="34" charset="0"/>
                <a:cs typeface="Calibri" panose="020F0502020204030204" pitchFamily="34" charset="0"/>
              </a:rPr>
              <a:t>une animation complète et permanente</a:t>
            </a:r>
            <a:r>
              <a:rPr lang="fr-FR" dirty="0">
                <a:latin typeface="Arial Nova Cond Light" panose="020B0306020202020204" pitchFamily="34" charset="0"/>
                <a:cs typeface="Calibri" panose="020F0502020204030204" pitchFamily="34" charset="0"/>
              </a:rPr>
              <a:t>, au plus près du terrain (avec des actions possibles de formation des socio-pro)</a:t>
            </a:r>
          </a:p>
          <a:p>
            <a:pPr marL="285750"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Elle est </a:t>
            </a:r>
            <a:r>
              <a:rPr lang="fr-FR" b="1" dirty="0">
                <a:latin typeface="Arial Nova Cond Light" panose="020B0306020202020204" pitchFamily="34" charset="0"/>
                <a:cs typeface="Calibri" panose="020F0502020204030204" pitchFamily="34" charset="0"/>
              </a:rPr>
              <a:t>valorisée et promut au fil des réalisations </a:t>
            </a:r>
            <a:r>
              <a:rPr lang="fr-FR" dirty="0">
                <a:latin typeface="Arial Nova Cond Light" panose="020B0306020202020204" pitchFamily="34" charset="0"/>
                <a:cs typeface="Calibri" panose="020F0502020204030204" pitchFamily="34" charset="0"/>
              </a:rPr>
              <a:t>(évaluation mise en œuvre/ consommation des crédits/ retombées économiques/ évolution gouvernance/ promotion et porté à connaissance)</a:t>
            </a:r>
          </a:p>
          <a:p>
            <a:pPr marL="285750" indent="-193675">
              <a:spcBef>
                <a:spcPts val="1200"/>
              </a:spcBef>
              <a:buFont typeface="Wingdings" panose="05000000000000000000" pitchFamily="2" charset="2"/>
              <a:buChar char="§"/>
            </a:pPr>
            <a:endParaRPr lang="fr-FR" i="1" dirty="0">
              <a:solidFill>
                <a:prstClr val="black"/>
              </a:solidFill>
              <a:latin typeface="Arial Nova Cond Light" panose="020B030602020202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18</a:t>
            </a:fld>
            <a:endParaRPr lang="fr-FR"/>
          </a:p>
        </p:txBody>
      </p:sp>
    </p:spTree>
    <p:extLst>
      <p:ext uri="{BB962C8B-B14F-4D97-AF65-F5344CB8AC3E}">
        <p14:creationId xmlns:p14="http://schemas.microsoft.com/office/powerpoint/2010/main" val="305525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poursuivre l’accompagnement de l’Espace </a:t>
            </a:r>
            <a:r>
              <a:rPr lang="fr-FR" dirty="0" err="1">
                <a:solidFill>
                  <a:prstClr val="black"/>
                </a:solidFill>
                <a:highlight>
                  <a:srgbClr val="FFFF00"/>
                </a:highlight>
                <a:latin typeface="Arial Nova Cond Light" panose="020B0306020202020204" pitchFamily="34" charset="0"/>
                <a:cs typeface="Calibri" panose="020F0502020204030204" pitchFamily="34" charset="0"/>
              </a:rPr>
              <a:t>Valléen</a:t>
            </a:r>
            <a:r>
              <a:rPr lang="fr-FR" dirty="0">
                <a:solidFill>
                  <a:prstClr val="black"/>
                </a:solidFill>
                <a:highlight>
                  <a:srgbClr val="FFFF00"/>
                </a:highlight>
                <a:latin typeface="Arial Nova Cond Light" panose="020B0306020202020204" pitchFamily="34" charset="0"/>
                <a:cs typeface="Calibri" panose="020F0502020204030204" pitchFamily="34" charset="0"/>
              </a:rPr>
              <a:t> dans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une stratégie locale, fédératrice et originale </a:t>
            </a:r>
            <a:r>
              <a:rPr lang="fr-FR" dirty="0">
                <a:solidFill>
                  <a:prstClr val="black"/>
                </a:solidFill>
                <a:highlight>
                  <a:srgbClr val="FFFF00"/>
                </a:highlight>
                <a:latin typeface="Arial Nova Cond Light" panose="020B0306020202020204" pitchFamily="34" charset="0"/>
                <a:cs typeface="Calibri" panose="020F0502020204030204" pitchFamily="34" charset="0"/>
              </a:rPr>
              <a:t>de développement touristique 4 saisons, en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intégrant le parcours client </a:t>
            </a:r>
            <a:r>
              <a:rPr lang="fr-FR" dirty="0">
                <a:solidFill>
                  <a:prstClr val="black"/>
                </a:solidFill>
                <a:highlight>
                  <a:srgbClr val="FFFF00"/>
                </a:highlight>
                <a:latin typeface="Arial Nova Cond Light" panose="020B0306020202020204" pitchFamily="34" charset="0"/>
                <a:cs typeface="Calibri" panose="020F0502020204030204" pitchFamily="34" charset="0"/>
              </a:rPr>
              <a:t>(comportement des clientèles) ?</a:t>
            </a:r>
          </a:p>
          <a:p>
            <a:pPr marL="285750" indent="-285750">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mettre la stratégie touristique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au service de l’économie résidentielle et des populations locales </a:t>
            </a:r>
            <a:r>
              <a:rPr lang="fr-FR" dirty="0">
                <a:highlight>
                  <a:srgbClr val="FFFF00"/>
                </a:highlight>
                <a:latin typeface="Arial Nova Cond Light" panose="020B0306020202020204" pitchFamily="34" charset="0"/>
                <a:cs typeface="Calibri" panose="020F0502020204030204" pitchFamily="34" charset="0"/>
              </a:rPr>
              <a:t>(notion de réciprocité) </a:t>
            </a:r>
            <a:r>
              <a:rPr lang="fr-FR" dirty="0">
                <a:solidFill>
                  <a:prstClr val="black"/>
                </a:solidFill>
                <a:highlight>
                  <a:srgbClr val="FFFF00"/>
                </a:highlight>
                <a:latin typeface="Arial Nova Cond Light" panose="020B0306020202020204" pitchFamily="34" charset="0"/>
                <a:cs typeface="Calibri" panose="020F0502020204030204" pitchFamily="34" charset="0"/>
              </a:rPr>
              <a:t>? </a:t>
            </a:r>
          </a:p>
          <a:p>
            <a:pPr marL="285750" indent="-285750">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maîtriser les flux </a:t>
            </a:r>
            <a:r>
              <a:rPr lang="fr-FR" dirty="0">
                <a:solidFill>
                  <a:prstClr val="black"/>
                </a:solidFill>
                <a:highlight>
                  <a:srgbClr val="FFFF00"/>
                </a:highlight>
                <a:latin typeface="Arial Nova Cond Light" panose="020B0306020202020204" pitchFamily="34" charset="0"/>
                <a:cs typeface="Calibri" panose="020F0502020204030204" pitchFamily="34" charset="0"/>
              </a:rPr>
              <a:t>? Comment concilier slow tourisme, développement durable, changement climatique et sur-fréquentation ?</a:t>
            </a:r>
          </a:p>
          <a:p>
            <a:pPr marL="285750" indent="-193675">
              <a:spcBef>
                <a:spcPts val="18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proposer une démarche qui incite à traiter l’ensemble de la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chaîne touristique </a:t>
            </a:r>
            <a:r>
              <a:rPr lang="fr-FR" dirty="0">
                <a:solidFill>
                  <a:prstClr val="black"/>
                </a:solidFill>
                <a:highlight>
                  <a:srgbClr val="FFFF00"/>
                </a:highlight>
                <a:latin typeface="Arial Nova Cond Light" panose="020B0306020202020204" pitchFamily="34" charset="0"/>
                <a:cs typeface="Calibri" panose="020F0502020204030204" pitchFamily="34" charset="0"/>
              </a:rPr>
              <a:t>visant la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structuration, la montée en gamme et la professionnalisation </a:t>
            </a:r>
            <a:r>
              <a:rPr lang="fr-FR" dirty="0">
                <a:solidFill>
                  <a:prstClr val="black"/>
                </a:solidFill>
                <a:highlight>
                  <a:srgbClr val="FFFF00"/>
                </a:highlight>
                <a:latin typeface="Arial Nova Cond Light" panose="020B0306020202020204" pitchFamily="34" charset="0"/>
                <a:cs typeface="Calibri" panose="020F0502020204030204" pitchFamily="34" charset="0"/>
              </a:rPr>
              <a:t>des acteurs ?</a:t>
            </a:r>
          </a:p>
          <a:p>
            <a:pPr marL="285750" indent="-193675">
              <a:spcBef>
                <a:spcPts val="18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encourager le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décloisonnement des économies </a:t>
            </a:r>
            <a:r>
              <a:rPr lang="fr-FR" dirty="0">
                <a:solidFill>
                  <a:prstClr val="black"/>
                </a:solidFill>
                <a:highlight>
                  <a:srgbClr val="FFFF00"/>
                </a:highlight>
                <a:latin typeface="Arial Nova Cond Light" panose="020B0306020202020204" pitchFamily="34" charset="0"/>
                <a:cs typeface="Calibri" panose="020F0502020204030204" pitchFamily="34" charset="0"/>
              </a:rPr>
              <a:t>et favoriser les transversalités ?</a:t>
            </a:r>
            <a:r>
              <a:rPr lang="fr-FR" sz="1200" kern="1200" dirty="0">
                <a:solidFill>
                  <a:schemeClr val="tx1"/>
                </a:solidFill>
                <a:effectLst/>
                <a:highlight>
                  <a:srgbClr val="FFFF00"/>
                </a:highlight>
                <a:latin typeface="+mn-lt"/>
                <a:ea typeface="+mn-ea"/>
                <a:cs typeface="+mn-cs"/>
              </a:rPr>
              <a:t> Aller vers une démarche intégrée de l’économie touristique» avec les questions de mobilité, des services, de gestion des risques, de </a:t>
            </a:r>
            <a:r>
              <a:rPr lang="fr-FR" sz="1200" kern="1200" dirty="0" err="1">
                <a:solidFill>
                  <a:schemeClr val="tx1"/>
                </a:solidFill>
                <a:effectLst/>
                <a:highlight>
                  <a:srgbClr val="FFFF00"/>
                </a:highlight>
                <a:latin typeface="+mn-lt"/>
                <a:ea typeface="+mn-ea"/>
                <a:cs typeface="+mn-cs"/>
              </a:rPr>
              <a:t>biodiv</a:t>
            </a:r>
            <a:r>
              <a:rPr lang="fr-FR" sz="1200" kern="1200" dirty="0">
                <a:solidFill>
                  <a:schemeClr val="tx1"/>
                </a:solidFill>
                <a:effectLst/>
                <a:highlight>
                  <a:srgbClr val="FFFF00"/>
                </a:highlight>
                <a:latin typeface="+mn-lt"/>
                <a:ea typeface="+mn-ea"/>
                <a:cs typeface="+mn-cs"/>
              </a:rPr>
              <a:t> …. </a:t>
            </a:r>
            <a:endParaRPr lang="fr-FR" dirty="0">
              <a:solidFill>
                <a:prstClr val="black"/>
              </a:solidFill>
              <a:highlight>
                <a:srgbClr val="FFFF00"/>
              </a:highlight>
              <a:latin typeface="Arial Nova Cond Light" panose="020B0306020202020204" pitchFamily="34" charset="0"/>
              <a:cs typeface="Calibri" panose="020F0502020204030204" pitchFamily="34" charset="0"/>
            </a:endParaRPr>
          </a:p>
          <a:p>
            <a:pPr marL="285750" indent="-193675">
              <a:spcBef>
                <a:spcPts val="18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tendre vers une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gouvernance stratégique territoriale de diversification touristique toute saison </a:t>
            </a:r>
            <a:r>
              <a:rPr lang="fr-FR" dirty="0">
                <a:solidFill>
                  <a:prstClr val="black"/>
                </a:solidFill>
                <a:highlight>
                  <a:srgbClr val="FFFF00"/>
                </a:highlight>
                <a:latin typeface="Arial Nova Cond Light" panose="020B0306020202020204" pitchFamily="34" charset="0"/>
                <a:cs typeface="Calibri" panose="020F0502020204030204" pitchFamily="34" charset="0"/>
              </a:rPr>
              <a:t>plutôt qu'une gouvernance de dispositif ? </a:t>
            </a:r>
            <a:r>
              <a:rPr lang="fr-FR" i="1" dirty="0">
                <a:solidFill>
                  <a:prstClr val="black"/>
                </a:solidFill>
                <a:highlight>
                  <a:srgbClr val="FFFF00"/>
                </a:highlight>
                <a:latin typeface="Arial Nova Cond Light" panose="020B0306020202020204" pitchFamily="34" charset="0"/>
                <a:cs typeface="Calibri" panose="020F0502020204030204" pitchFamily="34" charset="0"/>
              </a:rPr>
              <a:t>Et ainsi renforcer la légitimité de la structure porteuse de l’EV.</a:t>
            </a:r>
          </a:p>
          <a:p>
            <a:pPr marL="285750" indent="-193675">
              <a:spcBef>
                <a:spcPts val="1800"/>
              </a:spcBef>
              <a:buFont typeface="Wingdings" panose="05000000000000000000" pitchFamily="2" charset="2"/>
              <a:buChar char="§"/>
            </a:pPr>
            <a:endParaRPr lang="fr-FR" i="1" dirty="0">
              <a:solidFill>
                <a:prstClr val="black"/>
              </a:solidFill>
              <a:highlight>
                <a:srgbClr val="FFFF00"/>
              </a:highlight>
              <a:latin typeface="Arial Nova Cond Light" panose="020B0306020202020204" pitchFamily="34" charset="0"/>
              <a:cs typeface="Calibri" panose="020F0502020204030204" pitchFamily="34" charset="0"/>
            </a:endParaRPr>
          </a:p>
          <a:p>
            <a:pPr marL="285750" indent="-193675">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alléger la mise en œuvre du dispositif </a:t>
            </a:r>
            <a:r>
              <a:rPr lang="fr-FR" dirty="0">
                <a:solidFill>
                  <a:prstClr val="black"/>
                </a:solidFill>
                <a:highlight>
                  <a:srgbClr val="FFFF00"/>
                </a:highlight>
                <a:latin typeface="Arial Nova Cond Light" panose="020B0306020202020204" pitchFamily="34" charset="0"/>
                <a:cs typeface="Calibri" panose="020F0502020204030204" pitchFamily="34" charset="0"/>
              </a:rPr>
              <a:t>? faire que ce soit moins complexe, moins long et moins lourd ?</a:t>
            </a:r>
          </a:p>
          <a:p>
            <a:pPr marL="285750" indent="-193675">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avoir un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dispositif plus « réactif » </a:t>
            </a:r>
            <a:r>
              <a:rPr lang="fr-FR" dirty="0">
                <a:solidFill>
                  <a:prstClr val="black"/>
                </a:solidFill>
                <a:highlight>
                  <a:srgbClr val="FFFF00"/>
                </a:highlight>
                <a:latin typeface="Arial Nova Cond Light" panose="020B0306020202020204" pitchFamily="34" charset="0"/>
                <a:cs typeface="Calibri" panose="020F0502020204030204" pitchFamily="34" charset="0"/>
              </a:rPr>
              <a:t>? un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dispositif plus transparent </a:t>
            </a:r>
            <a:r>
              <a:rPr lang="fr-FR" dirty="0">
                <a:solidFill>
                  <a:prstClr val="black"/>
                </a:solidFill>
                <a:highlight>
                  <a:srgbClr val="FFFF00"/>
                </a:highlight>
                <a:latin typeface="Arial Nova Cond Light" panose="020B0306020202020204" pitchFamily="34" charset="0"/>
                <a:cs typeface="Calibri" panose="020F0502020204030204" pitchFamily="34" charset="0"/>
              </a:rPr>
              <a:t>?</a:t>
            </a:r>
          </a:p>
          <a:p>
            <a:pPr marL="285750" indent="-193675">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Un dispositif qui propose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un cadre évaluatif commun et réaliste dès le début de la programmation</a:t>
            </a:r>
            <a:r>
              <a:rPr lang="fr-FR" dirty="0">
                <a:solidFill>
                  <a:prstClr val="black"/>
                </a:solidFill>
                <a:highlight>
                  <a:srgbClr val="FFFF00"/>
                </a:highlight>
                <a:latin typeface="Arial Nova Cond Light" panose="020B0306020202020204" pitchFamily="34" charset="0"/>
                <a:cs typeface="Calibri" panose="020F0502020204030204" pitchFamily="34" charset="0"/>
              </a:rPr>
              <a:t> (indicateurs d'élaboration et de résultats) et des outils d'observation commun à l'échelle des 2 Régions.</a:t>
            </a:r>
          </a:p>
          <a:p>
            <a:pPr marL="285750" indent="-193675">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Des questions perdurent autour de la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légitimité de l'animateur EV, de son rôle</a:t>
            </a:r>
          </a:p>
          <a:p>
            <a:pPr marL="285750" indent="-193675">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Des </a:t>
            </a:r>
            <a:r>
              <a:rPr lang="fr-FR" b="1" dirty="0">
                <a:solidFill>
                  <a:srgbClr val="E71265"/>
                </a:solidFill>
                <a:highlight>
                  <a:srgbClr val="FFFF00"/>
                </a:highlight>
                <a:latin typeface="Arial Nova Cond Light" panose="020B0306020202020204" pitchFamily="34" charset="0"/>
                <a:cs typeface="Calibri" panose="020F0502020204030204" pitchFamily="34" charset="0"/>
              </a:rPr>
              <a:t>disparités d’animation entre EV</a:t>
            </a:r>
          </a:p>
          <a:p>
            <a:pPr marL="285750" indent="-193675">
              <a:spcBef>
                <a:spcPts val="1800"/>
              </a:spcBef>
              <a:buFont typeface="Wingdings" panose="05000000000000000000" pitchFamily="2" charset="2"/>
              <a:buChar char="§"/>
            </a:pPr>
            <a:endParaRPr lang="fr-FR" i="1" dirty="0">
              <a:solidFill>
                <a:prstClr val="black"/>
              </a:solidFill>
              <a:highlight>
                <a:srgbClr val="FFFF00"/>
              </a:highlight>
              <a:latin typeface="Arial Nova Cond Light" panose="020B0306020202020204" pitchFamily="34" charset="0"/>
              <a:cs typeface="Calibri" panose="020F0502020204030204" pitchFamily="34" charset="0"/>
            </a:endParaRPr>
          </a:p>
          <a:p>
            <a:pPr marL="285750" indent="-193675">
              <a:spcBef>
                <a:spcPts val="1200"/>
              </a:spcBef>
              <a:buFont typeface="Wingdings" panose="05000000000000000000" pitchFamily="2" charset="2"/>
              <a:buChar char="§"/>
            </a:pPr>
            <a:endParaRPr lang="fr-FR" dirty="0">
              <a:solidFill>
                <a:prstClr val="black"/>
              </a:solidFill>
              <a:highlight>
                <a:srgbClr val="FFFF00"/>
              </a:highlight>
              <a:latin typeface="Arial Nova Cond Light" panose="020B0306020202020204" pitchFamily="34" charset="0"/>
              <a:cs typeface="Calibri" panose="020F0502020204030204" pitchFamily="34" charset="0"/>
            </a:endParaRPr>
          </a:p>
          <a:p>
            <a:pPr marL="285750" indent="-193675">
              <a:spcBef>
                <a:spcPts val="1200"/>
              </a:spcBef>
              <a:buFont typeface="Wingdings" panose="05000000000000000000" pitchFamily="2" charset="2"/>
              <a:buChar char="§"/>
            </a:pPr>
            <a:r>
              <a:rPr lang="fr-FR" dirty="0">
                <a:solidFill>
                  <a:prstClr val="black"/>
                </a:solidFill>
                <a:highlight>
                  <a:srgbClr val="FFFF00"/>
                </a:highlight>
                <a:latin typeface="Arial Nova Cond Light" panose="020B0306020202020204" pitchFamily="34" charset="0"/>
                <a:cs typeface="Calibri" panose="020F0502020204030204" pitchFamily="34" charset="0"/>
              </a:rPr>
              <a:t>Comment concilier les logiques de vallées et les logiques de stations ? ACQUIS?</a:t>
            </a:r>
          </a:p>
          <a:p>
            <a:pPr marL="285750" indent="-193675">
              <a:spcBef>
                <a:spcPts val="1200"/>
              </a:spcBef>
              <a:buFont typeface="Wingdings" panose="05000000000000000000" pitchFamily="2" charset="2"/>
              <a:buChar char="§"/>
            </a:pPr>
            <a:r>
              <a:rPr lang="fr-FR" dirty="0">
                <a:solidFill>
                  <a:prstClr val="black"/>
                </a:solidFill>
                <a:latin typeface="Arial Nova Cond Light" panose="020B0306020202020204" pitchFamily="34" charset="0"/>
                <a:cs typeface="Calibri" panose="020F0502020204030204" pitchFamily="34" charset="0"/>
              </a:rPr>
              <a:t>Comment maîtriser et harmoniser le développement (répartition équitable – complémentarité)?</a:t>
            </a:r>
          </a:p>
          <a:p>
            <a:pPr marL="285750" indent="-193675">
              <a:spcBef>
                <a:spcPts val="1200"/>
              </a:spcBef>
              <a:buFont typeface="Wingdings" panose="05000000000000000000" pitchFamily="2" charset="2"/>
              <a:buChar char="§"/>
            </a:pPr>
            <a:r>
              <a:rPr lang="fr-FR" dirty="0">
                <a:solidFill>
                  <a:prstClr val="black"/>
                </a:solidFill>
                <a:latin typeface="Arial Nova Cond Light" panose="020B0306020202020204" pitchFamily="34" charset="0"/>
                <a:cs typeface="Calibri" panose="020F0502020204030204" pitchFamily="34" charset="0"/>
              </a:rPr>
              <a:t> Une stratégie qui vise à mettre en place des actions collectives au service et s’appuyant sur population locale </a:t>
            </a:r>
            <a:r>
              <a:rPr lang="fr-FR" dirty="0">
                <a:solidFill>
                  <a:prstClr val="black"/>
                </a:solidFill>
                <a:highlight>
                  <a:srgbClr val="FFFF00"/>
                </a:highlight>
                <a:latin typeface="Arial Nova Cond Light" panose="020B0306020202020204" pitchFamily="34" charset="0"/>
                <a:cs typeface="Calibri" panose="020F0502020204030204" pitchFamily="34" charset="0"/>
              </a:rPr>
              <a:t>dans une optique de diversification 4 saisons (transporteurs, hébergeurs en premier lieu). </a:t>
            </a:r>
          </a:p>
          <a:p>
            <a:endParaRPr lang="fr-FR" dirty="0"/>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19</a:t>
            </a:fld>
            <a:endParaRPr lang="fr-FR" dirty="0"/>
          </a:p>
        </p:txBody>
      </p:sp>
    </p:spTree>
    <p:extLst>
      <p:ext uri="{BB962C8B-B14F-4D97-AF65-F5344CB8AC3E}">
        <p14:creationId xmlns:p14="http://schemas.microsoft.com/office/powerpoint/2010/main" val="183082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Analyse de la matrice des opérations terminées au 30 juin 2019 ; présentation de quelques indicateurs d’impact. </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3</a:t>
            </a:fld>
            <a:endParaRPr lang="fr-FR"/>
          </a:p>
        </p:txBody>
      </p:sp>
    </p:spTree>
    <p:extLst>
      <p:ext uri="{BB962C8B-B14F-4D97-AF65-F5344CB8AC3E}">
        <p14:creationId xmlns:p14="http://schemas.microsoft.com/office/powerpoint/2010/main" val="389910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Une différence significative existe entre les deux régions quand à l’avancement des projets ; cela vient du fait que la Région Sud a lancé très tôt le dispositif (soutien aux projets avant la validation interrégionale des plans d’actions) ; tandis que la Région AURA a attendu la fin du processus de sélection des EV et de leurs plans d’actions, ainsi que la signature des conventions associées pour soutenir les projets.  </a:t>
            </a:r>
          </a:p>
          <a:p>
            <a:r>
              <a:rPr lang="fr-FR" dirty="0"/>
              <a:t>2/ Le bilan est un bilan intermédiaire ; Les projets de fonctionnement sont plus nombreux et plus rapides à mettre en œuvre (étude, évènementiel, ingénierie des EV…) que les projets d’investissements. Le bilan final devrait voir ce rapport entre les types d’opérations modifié. Ce rapport a déjà évolué par rapport au bilan de juin 2018 en faveur des opérations d’investissement.</a:t>
            </a:r>
          </a:p>
          <a:p>
            <a:r>
              <a:rPr lang="fr-FR" dirty="0"/>
              <a:t>3/ La répartition des opérations par type est calculée sur la base du nombre d’opérations (et non des montant).  </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4</a:t>
            </a:fld>
            <a:endParaRPr lang="fr-FR"/>
          </a:p>
        </p:txBody>
      </p:sp>
    </p:spTree>
    <p:extLst>
      <p:ext uri="{BB962C8B-B14F-4D97-AF65-F5344CB8AC3E}">
        <p14:creationId xmlns:p14="http://schemas.microsoft.com/office/powerpoint/2010/main" val="175258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Au dire des équipes techniques, 77% des projets ont un caractère structurant pour le territoire. </a:t>
            </a:r>
          </a:p>
          <a:p>
            <a:r>
              <a:rPr lang="fr-FR" dirty="0"/>
              <a:t>2/ Peu d’opérations (5%) ont été menées à une échelle plus large que le territoire espace </a:t>
            </a:r>
            <a:r>
              <a:rPr lang="fr-FR" dirty="0" err="1"/>
              <a:t>valléen</a:t>
            </a:r>
            <a:r>
              <a:rPr lang="fr-FR" dirty="0"/>
              <a:t>, dans un cadre </a:t>
            </a:r>
            <a:r>
              <a:rPr lang="fr-FR" dirty="0" err="1"/>
              <a:t>interEV</a:t>
            </a:r>
            <a:r>
              <a:rPr lang="fr-FR" dirty="0"/>
              <a:t>.</a:t>
            </a:r>
          </a:p>
          <a:p>
            <a:r>
              <a:rPr lang="fr-FR" dirty="0"/>
              <a:t>3/ 40% des opérations ont été conduites à l’échelle de la station : le dispositif vise la complémentarité des activités sur le territoire. </a:t>
            </a:r>
          </a:p>
          <a:p>
            <a:r>
              <a:rPr lang="fr-FR" dirty="0"/>
              <a:t>4/ 70% porte sur une locomotive touristique : les stratégies ont été construites sur le principe de renforcer des pôles forts d’attractivité (autre que la station), pour consolider une destination touristique et attirer les clientèles.   </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5</a:t>
            </a:fld>
            <a:endParaRPr lang="fr-FR"/>
          </a:p>
        </p:txBody>
      </p:sp>
    </p:spTree>
    <p:extLst>
      <p:ext uri="{BB962C8B-B14F-4D97-AF65-F5344CB8AC3E}">
        <p14:creationId xmlns:p14="http://schemas.microsoft.com/office/powerpoint/2010/main" val="286556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thématique dominantes des opérations portent sur la découverte des patrimoines et les APN, ce qui est parfaitement conforme avec les objectifs visés. En effet, le dispositif d’accompagnement CIMA POIA vise prioritairement la valorisation du patrimoine naturels et culturels des territoires. </a:t>
            </a:r>
          </a:p>
          <a:p>
            <a:r>
              <a:rPr lang="fr-FR" dirty="0"/>
              <a:t>Attention : Chaque opération peut répondre à plusieurs indicateurs. </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6</a:t>
            </a:fld>
            <a:endParaRPr lang="fr-FR"/>
          </a:p>
        </p:txBody>
      </p:sp>
    </p:spTree>
    <p:extLst>
      <p:ext uri="{BB962C8B-B14F-4D97-AF65-F5344CB8AC3E}">
        <p14:creationId xmlns:p14="http://schemas.microsoft.com/office/powerpoint/2010/main" val="16103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Acteurs non publics : PNR, PN, OT, privés et associations</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7</a:t>
            </a:fld>
            <a:endParaRPr lang="fr-FR"/>
          </a:p>
        </p:txBody>
      </p:sp>
    </p:spTree>
    <p:extLst>
      <p:ext uri="{BB962C8B-B14F-4D97-AF65-F5344CB8AC3E}">
        <p14:creationId xmlns:p14="http://schemas.microsoft.com/office/powerpoint/2010/main" val="147635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1/60% des opérations devraient avoir un impact sur la clientèle pour la diversifier, en attirer de nouvelles et renforcer la clientèle existante. </a:t>
            </a:r>
          </a:p>
          <a:p>
            <a:r>
              <a:rPr lang="fr-FR" dirty="0"/>
              <a:t>2/ 70% des opérations concourt à améliorer la visibilité de la destination : le dispositif porte bien sur l’attractivité touristique, tant par les aménagements prévus, les nouvelles offres que la communication. </a:t>
            </a:r>
          </a:p>
          <a:p>
            <a:r>
              <a:rPr lang="fr-FR" dirty="0"/>
              <a:t>3 / Retombées économiques directes : 16% des opérations devraient en générer, ce qui est un peu faible à ce stade ; mais de nombreuses opérations sont en cours de réalisation et ce chiffre devrait évoluer en fin de dispositif. </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8</a:t>
            </a:fld>
            <a:endParaRPr lang="fr-FR"/>
          </a:p>
        </p:txBody>
      </p:sp>
    </p:spTree>
    <p:extLst>
      <p:ext uri="{BB962C8B-B14F-4D97-AF65-F5344CB8AC3E}">
        <p14:creationId xmlns:p14="http://schemas.microsoft.com/office/powerpoint/2010/main" val="292627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Résultats issus de l’analyse des questionnaires en ligne : élus, équipes techniques, porteurs de projet</a:t>
            </a:r>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9</a:t>
            </a:fld>
            <a:endParaRPr lang="fr-FR"/>
          </a:p>
        </p:txBody>
      </p:sp>
    </p:spTree>
    <p:extLst>
      <p:ext uri="{BB962C8B-B14F-4D97-AF65-F5344CB8AC3E}">
        <p14:creationId xmlns:p14="http://schemas.microsoft.com/office/powerpoint/2010/main" val="81539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Comparaison des perceptions des élus (51 réponses) et des équipes techniques (81 réponses) : résultats relativement proches suivant les questions. </a:t>
            </a:r>
          </a:p>
          <a:p>
            <a:r>
              <a:rPr lang="fr-FR" dirty="0"/>
              <a:t>Sur l’élargissement de la saisonnalité de la fréquentation et le renforme du lien station / vallée, les élus sont plus optimistes : est-ce parce qu’ils se réfèrent à la stratégie de l’EV dans son ensemble alors que les techniciens se réfèreraient aux dossiers réellement déposés ou en cours ? </a:t>
            </a:r>
          </a:p>
          <a:p>
            <a:endParaRPr lang="fr-FR" dirty="0"/>
          </a:p>
        </p:txBody>
      </p:sp>
      <p:sp>
        <p:nvSpPr>
          <p:cNvPr id="4" name="Espace réservé du numéro de diapositive 3"/>
          <p:cNvSpPr>
            <a:spLocks noGrp="1"/>
          </p:cNvSpPr>
          <p:nvPr>
            <p:ph type="sldNum" sz="quarter" idx="10"/>
          </p:nvPr>
        </p:nvSpPr>
        <p:spPr/>
        <p:txBody>
          <a:bodyPr/>
          <a:lstStyle/>
          <a:p>
            <a:fld id="{0C1A015F-2C94-4A51-B710-F89B1C369C09}" type="slidenum">
              <a:rPr lang="fr-FR" smtClean="0"/>
              <a:t>10</a:t>
            </a:fld>
            <a:endParaRPr lang="fr-FR"/>
          </a:p>
        </p:txBody>
      </p:sp>
    </p:spTree>
    <p:extLst>
      <p:ext uri="{BB962C8B-B14F-4D97-AF65-F5344CB8AC3E}">
        <p14:creationId xmlns:p14="http://schemas.microsoft.com/office/powerpoint/2010/main" val="308325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DE656-5582-4EC5-924C-98291D914134}"/>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C69D2F4-AAD5-4C3B-AC9F-7A257A462EEE}"/>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F5F6FAB-FEA0-45DC-BEE6-02E33877429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3E7044C-DE0B-428A-B1EF-0CDBDD2288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229B94-3610-49ED-B4A0-12381ED969A5}"/>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148937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7AA61E-0479-4878-AB29-1BD600AC0C8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244A952-2827-4C76-84F2-3502B570E95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7DA785-9B8F-474B-B44E-99CCA72D684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1FFFDBC-B720-47DB-862A-80B0C9F3D4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8AF553-9BAB-4F4F-82FA-64B49D443C1F}"/>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87968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52B8B8B-F387-44EF-9E3A-D56268BD516C}"/>
              </a:ext>
            </a:extLst>
          </p:cNvPr>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CE3D384-1532-40DA-B050-8B644A2F559B}"/>
              </a:ext>
            </a:extLst>
          </p:cNvPr>
          <p:cNvSpPr>
            <a:spLocks noGrp="1"/>
          </p:cNvSpPr>
          <p:nvPr>
            <p:ph type="body" orient="vert" idx="1"/>
          </p:nvPr>
        </p:nvSpPr>
        <p:spPr>
          <a:xfrm>
            <a:off x="628651"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62D895-3963-4EF9-AC2D-4005ABFBC4D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B10EA13-2164-45FC-93E1-37959CE1B6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668FE8-2B05-4D05-BF27-10A70DD7C242}"/>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342172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EA8D46-B724-45B6-8E8F-713DF7267090}"/>
              </a:ext>
            </a:extLst>
          </p:cNvPr>
          <p:cNvSpPr>
            <a:spLocks noChangeArrowheads="1"/>
          </p:cNvSpPr>
          <p:nvPr/>
        </p:nvSpPr>
        <p:spPr bwMode="auto">
          <a:xfrm rot="10800000">
            <a:off x="5664078" y="5103672"/>
            <a:ext cx="3290625" cy="2034540"/>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91440" tIns="0" rIns="91440" bIns="0" anchor="b" anchorCtr="0" upright="1">
            <a:noAutofit/>
          </a:bodyPr>
          <a:lstStyle/>
          <a:p>
            <a:pPr algn="r">
              <a:spcAft>
                <a:spcPts val="0"/>
              </a:spcAft>
            </a:pPr>
            <a:r>
              <a:rPr lang="fr-FR" sz="1100">
                <a:effectLst/>
                <a:latin typeface="Tw Cen MT" panose="020B0602020104020603" pitchFamily="34"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289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44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0E08F6-39BC-4766-AA16-55DC26C0876B}"/>
              </a:ext>
            </a:extLst>
          </p:cNvPr>
          <p:cNvSpPr>
            <a:spLocks noGrp="1"/>
          </p:cNvSpPr>
          <p:nvPr>
            <p:ph type="title"/>
          </p:nvPr>
        </p:nvSpPr>
        <p:spPr>
          <a:xfrm>
            <a:off x="628650" y="365125"/>
            <a:ext cx="78867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304112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DE656-5582-4EC5-924C-98291D914134}"/>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C69D2F4-AAD5-4C3B-AC9F-7A257A462EEE}"/>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F5F6FAB-FEA0-45DC-BEE6-02E33877429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3E7044C-DE0B-428A-B1EF-0CDBDD2288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229B94-3610-49ED-B4A0-12381ED969A5}"/>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219084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C0C02-D058-471A-B426-BE062EA39DBC}"/>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C6583D1-2265-42A4-B3E1-F125D99C4C6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D21211A-7AD7-4172-8ADD-03297DF26A30}"/>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FF64452A-FF56-407E-B50B-FE5E8FCCFD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29E995-A82D-406F-80EE-32D58D1148D4}"/>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751243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AA8A9-5D37-4012-96FA-93D454F483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8742D9D-023B-4ECC-8BCA-9C3085792A5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BA5C70-2EEE-421E-BAAC-A21442923BA5}"/>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23492E7A-419F-4053-90B4-926B843668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EFAC69-23E0-4B14-B6FF-EE7CCBA520F2}"/>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1972101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042217-8D5B-459C-A449-5A205842E232}"/>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726F30-E8B6-49F1-A9BD-8B9D3E1D433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591306B-DF58-4665-9A35-454DBA939F31}"/>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1DF2343D-82C4-49CC-899E-5152A0716E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6D208E-BC67-4D21-9E38-42F337C67B35}"/>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270805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3B1A7-4570-420E-9FA0-C1DB8E54CF4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05DB08-D4E0-4AFF-8819-AE1F939B662D}"/>
              </a:ext>
            </a:extLst>
          </p:cNvPr>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79125F-7FEA-42A9-A69A-7B7CBFD7FDE7}"/>
              </a:ext>
            </a:extLst>
          </p:cNvPr>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ACA8128-CBB7-4B4E-8600-45510824AD19}"/>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6" name="Espace réservé du pied de page 5">
            <a:extLst>
              <a:ext uri="{FF2B5EF4-FFF2-40B4-BE49-F238E27FC236}">
                <a16:creationId xmlns:a16="http://schemas.microsoft.com/office/drawing/2014/main" id="{4175A193-39D3-4FFF-ACA1-1714BF6422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E020A8-A49C-453B-BE92-E65DD8823E69}"/>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286824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FF8E3-4354-4B75-A5D8-6FDEEDD4A3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E411AA-5737-45B0-8066-4CEAD9C8E71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D55478-1880-4E85-AAA6-62177041569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74D21D7-CED2-4865-985A-B5374AD13C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7C9317-A871-460F-BF0B-C6F75F0C94C4}"/>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77875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0FDF7-8E81-4B08-AF8A-3644FA025069}"/>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299AA5B-1609-4C7E-97DB-ED13D2D5A9B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29DF98E-8A7E-41C2-9FB0-C09ED3BAD29B}"/>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3A13F43-04A2-46B1-97AD-B1D43C1B5F3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8A4033F-3679-42B0-AEB0-8B00AB03D269}"/>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8747008-67C1-483D-B2CB-7460626BF7F4}"/>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8" name="Espace réservé du pied de page 7">
            <a:extLst>
              <a:ext uri="{FF2B5EF4-FFF2-40B4-BE49-F238E27FC236}">
                <a16:creationId xmlns:a16="http://schemas.microsoft.com/office/drawing/2014/main" id="{BA06ED2C-1247-46C0-B743-4AFA85F1CC4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042F631-16F0-4D2A-B0C1-C35A4B6B6B42}"/>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385796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00C88-4674-4E53-A87C-84FB5B937C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7B63E7A-B61E-4D61-9042-0E1FE536DED5}"/>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4" name="Espace réservé du pied de page 3">
            <a:extLst>
              <a:ext uri="{FF2B5EF4-FFF2-40B4-BE49-F238E27FC236}">
                <a16:creationId xmlns:a16="http://schemas.microsoft.com/office/drawing/2014/main" id="{D18AA0D7-5FCB-4F85-81F2-9F1BC62569A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118B8E9-53DA-4EEF-A716-AF53F3EF5DA3}"/>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1090639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8FEDA89-49D3-4431-8A41-44471B2BDECC}"/>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3" name="Espace réservé du pied de page 2">
            <a:extLst>
              <a:ext uri="{FF2B5EF4-FFF2-40B4-BE49-F238E27FC236}">
                <a16:creationId xmlns:a16="http://schemas.microsoft.com/office/drawing/2014/main" id="{48BF22AA-299E-466F-9ADC-F73CAAAA038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AAE6C51-3ED2-48D7-94A2-C15612B80A81}"/>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14230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74E29-9382-40B7-B96E-9C94BD3CB16D}"/>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17031D0-4E81-442F-A926-AD24264DFBF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7C8C0B0-6E9B-406C-B958-2151B6F220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BB72AB0-CAB8-4BCA-873C-6F52315B2D2B}"/>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6" name="Espace réservé du pied de page 5">
            <a:extLst>
              <a:ext uri="{FF2B5EF4-FFF2-40B4-BE49-F238E27FC236}">
                <a16:creationId xmlns:a16="http://schemas.microsoft.com/office/drawing/2014/main" id="{0842D0B0-9EA0-4A24-B460-AAF413EA78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CA6FDC-B802-427F-BAE9-B06AB5C8680F}"/>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3838381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FC7643-F5C3-4200-86A0-DAD501700722}"/>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4604B5-28BE-4D21-B4E3-547EDEFA43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FC0A48-3EC5-4A73-8957-6AB785A46E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5439168-782A-457B-900E-6FFA4663045E}"/>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6" name="Espace réservé du pied de page 5">
            <a:extLst>
              <a:ext uri="{FF2B5EF4-FFF2-40B4-BE49-F238E27FC236}">
                <a16:creationId xmlns:a16="http://schemas.microsoft.com/office/drawing/2014/main" id="{92F81E6D-35D8-4A40-9FBC-D09C6F438F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7FFC1D-4708-4485-B4A8-E93AA700EF2A}"/>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2393217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83927-BA0A-4098-984E-0E340544156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045213-5D6B-4894-BA9B-12AE58E8C64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322CFB-63F7-4CB8-9101-D82FF2F20EF5}"/>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8301AA77-A8D4-4454-AFEE-0173435098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467562-8085-4C30-9D09-020E41594E6B}"/>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3517756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CAA66A-847A-4B2F-A0EC-629A84033B18}"/>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401F1C9-6BB1-4904-908A-825767797DC9}"/>
              </a:ext>
            </a:extLst>
          </p:cNvPr>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012F3B-7E11-43FE-8283-03A560C88CDB}"/>
              </a:ext>
            </a:extLst>
          </p:cNvPr>
          <p:cNvSpPr>
            <a:spLocks noGrp="1"/>
          </p:cNvSpPr>
          <p:nvPr>
            <p:ph type="dt" sz="half" idx="10"/>
          </p:nvPr>
        </p:nvSpPr>
        <p:spPr/>
        <p:txBody>
          <a:bodyPr/>
          <a:lstStyle/>
          <a:p>
            <a:fld id="{4CC32602-D658-49DE-B49A-8ABA1A5CDCD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66A1ABBB-BD44-4AF6-A9F8-AC9BFA33D5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A7DF3D-8F2D-419C-BF26-2424AF93BB20}"/>
              </a:ext>
            </a:extLst>
          </p:cNvPr>
          <p:cNvSpPr>
            <a:spLocks noGrp="1"/>
          </p:cNvSpPr>
          <p:nvPr>
            <p:ph type="sldNum" sz="quarter" idx="12"/>
          </p:nvPr>
        </p:nvSpPr>
        <p:spPr/>
        <p:txBody>
          <a:bodyPr/>
          <a:lstStyle/>
          <a:p>
            <a:fld id="{D63E463C-222A-4753-B6E2-029E359E8157}" type="slidenum">
              <a:rPr lang="fr-FR" smtClean="0"/>
              <a:t>‹N°›</a:t>
            </a:fld>
            <a:endParaRPr lang="fr-FR"/>
          </a:p>
        </p:txBody>
      </p:sp>
    </p:spTree>
    <p:extLst>
      <p:ext uri="{BB962C8B-B14F-4D97-AF65-F5344CB8AC3E}">
        <p14:creationId xmlns:p14="http://schemas.microsoft.com/office/powerpoint/2010/main" val="3799223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25A82-ECCD-4D48-9216-235C0821CFD3}"/>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4F3914-1A80-4FAF-86F9-6B943594408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5740E8E-3FA5-4CFA-9104-705DB206550F}"/>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EA864B39-74AF-4B29-AA8B-A5ED9EF939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E4DB28-EDB9-4B40-9C0E-D4DAF8BAD5F8}"/>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2926387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C538D-2052-4F3C-8450-03FCB05CB3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822F84-C67A-4B01-9BA2-5CB78D537B2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F8DD07-F69E-48CA-906F-F63766D84F1A}"/>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BA360F5D-EB71-4914-B48E-C5F1FBCF56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C818F8-3181-400D-9D48-A8244AB7E9C2}"/>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610735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3CC2A-7BA6-4DAD-AC1F-CC630A769CE5}"/>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1FABFCC-03D9-41A1-A3A3-26653B8BC09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9EBE31C-A02E-49F8-B04C-175B7FFE5C94}"/>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21B91D1B-56ED-4914-9B3E-D8362FB4CB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BA6DA4-694E-4B0F-85D8-3C0A6A18AF48}"/>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346036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47688-6DF1-48B5-B053-5CA502A81C78}"/>
              </a:ext>
            </a:extLst>
          </p:cNvPr>
          <p:cNvSpPr>
            <a:spLocks noGrp="1"/>
          </p:cNvSpPr>
          <p:nvPr>
            <p:ph type="title"/>
          </p:nvPr>
        </p:nvSpPr>
        <p:spPr>
          <a:xfrm>
            <a:off x="623888" y="1709741"/>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DE5383-C6A7-4416-9986-836C712B840C}"/>
              </a:ext>
            </a:extLst>
          </p:cNvPr>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C7FF34A-33FA-418B-8A5D-07801B100FF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92737E4-210F-441F-BB99-0731D198EF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3785FA-CB62-47B4-B5D4-4D7A9FB98D2A}"/>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1532875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E96C2-3DAB-405F-9327-C328B32190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1E76FA-B5D7-4CDB-A5A2-4F4135DFCEE6}"/>
              </a:ext>
            </a:extLst>
          </p:cNvPr>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E4CF5A1-096D-4C19-8EF2-929C3DC63C44}"/>
              </a:ext>
            </a:extLst>
          </p:cNvPr>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AEC3F60-0F00-46ED-8F33-B7EE6E86E834}"/>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6" name="Espace réservé du pied de page 5">
            <a:extLst>
              <a:ext uri="{FF2B5EF4-FFF2-40B4-BE49-F238E27FC236}">
                <a16:creationId xmlns:a16="http://schemas.microsoft.com/office/drawing/2014/main" id="{7235490A-3730-496E-9E11-698E0438297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EC37BD-0682-4494-AF45-FCA79C6EC355}"/>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3003742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CF79FD-6675-4EA4-B7EC-12DE80AE5247}"/>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E89D78D-B2E8-4D38-AB62-EC1974DF635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DAF039E-19CB-44AA-BC34-D5627D7199C5}"/>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9A229B4-BE4F-4CE0-8952-749786F239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656AFA6-E391-4611-BF4C-7EB87C408475}"/>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5BC6BF8-10FA-42E8-B4F0-F449239DE47D}"/>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8" name="Espace réservé du pied de page 7">
            <a:extLst>
              <a:ext uri="{FF2B5EF4-FFF2-40B4-BE49-F238E27FC236}">
                <a16:creationId xmlns:a16="http://schemas.microsoft.com/office/drawing/2014/main" id="{E3F392C8-AD66-4AD8-AEA9-D13786763DE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3A64D5C-B4A7-4EB7-8DFA-3B724585F585}"/>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119912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22797-78A5-4754-8BA6-8593EF1286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C6ADFF-499D-496E-B4C1-3AB3200B563E}"/>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4" name="Espace réservé du pied de page 3">
            <a:extLst>
              <a:ext uri="{FF2B5EF4-FFF2-40B4-BE49-F238E27FC236}">
                <a16:creationId xmlns:a16="http://schemas.microsoft.com/office/drawing/2014/main" id="{F50B6E15-FA8A-4357-943B-D86E1A5A856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74CFD68-CAAC-4DF4-A10C-472668D9BFE3}"/>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3445560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BB7D2C2-2F2D-49B8-B154-4E6674D6CC14}"/>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3" name="Espace réservé du pied de page 2">
            <a:extLst>
              <a:ext uri="{FF2B5EF4-FFF2-40B4-BE49-F238E27FC236}">
                <a16:creationId xmlns:a16="http://schemas.microsoft.com/office/drawing/2014/main" id="{67C09C17-7FBD-429D-8CDF-86FC1A55F7A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56920A3-8B51-4185-9667-846191A4FE6E}"/>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3421203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3640B0-71C5-4787-89F5-A26A0CAFB8D7}"/>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CF2975-5121-4DEF-A9D0-5F596472CD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24DCF9B-6B05-4630-A0A7-E1EA09D9E4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24CAEE7-B493-4CB0-9545-AF54CC77632D}"/>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6" name="Espace réservé du pied de page 5">
            <a:extLst>
              <a:ext uri="{FF2B5EF4-FFF2-40B4-BE49-F238E27FC236}">
                <a16:creationId xmlns:a16="http://schemas.microsoft.com/office/drawing/2014/main" id="{6206B477-3884-4573-981A-5B76D2075F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594D0F-DA8E-43C4-93BF-FC3A01EC312A}"/>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2099946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911DB-514B-4889-9F01-3AD5F3BB295E}"/>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6E34A33-AD66-472A-B471-6BE2C6594AF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E1A57D1-6C75-4AA3-8F46-50C0CEDF4C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3282DA7-08E0-4F44-864F-83F441EC1DF1}"/>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6" name="Espace réservé du pied de page 5">
            <a:extLst>
              <a:ext uri="{FF2B5EF4-FFF2-40B4-BE49-F238E27FC236}">
                <a16:creationId xmlns:a16="http://schemas.microsoft.com/office/drawing/2014/main" id="{37F44352-7008-4BDA-A61D-55FD35AE90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DABE68-3A7D-4F46-BBFC-6339C71069DE}"/>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2419852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85936-6BF9-42DA-8ACE-93C6B006CD5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2270A9-CB2A-418C-B9AE-1B1691F46674}"/>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CDA743-2955-48D8-A748-6520189FEB56}"/>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0C897FB4-7DFD-411C-9CA9-DD5D5EC2D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491673-1D5A-4B4A-9A20-9C71498AE97A}"/>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2540026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2DA0476-1C76-4984-90BF-A68089F6C9FC}"/>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D4DEDF9-3CAA-4FDF-8163-1DB10C0CA915}"/>
              </a:ext>
            </a:extLst>
          </p:cNvPr>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D48562-FAD3-4E0A-AB6F-24A0F71BE63C}"/>
              </a:ext>
            </a:extLst>
          </p:cNvPr>
          <p:cNvSpPr>
            <a:spLocks noGrp="1"/>
          </p:cNvSpPr>
          <p:nvPr>
            <p:ph type="dt" sz="half" idx="10"/>
          </p:nvPr>
        </p:nvSpPr>
        <p:spPr/>
        <p:txBody>
          <a:bodyPr/>
          <a:lstStyle/>
          <a:p>
            <a:fld id="{18596374-C1FD-4691-8D0B-5852CDC16C4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53878C9F-1D1D-4B78-9055-BFF0F4ADFB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FE8170-6476-4356-AB0A-28ED9905BEF3}"/>
              </a:ext>
            </a:extLst>
          </p:cNvPr>
          <p:cNvSpPr>
            <a:spLocks noGrp="1"/>
          </p:cNvSpPr>
          <p:nvPr>
            <p:ph type="sldNum" sz="quarter" idx="12"/>
          </p:nvPr>
        </p:nvSpPr>
        <p:spPr/>
        <p:txBody>
          <a:bodyPr/>
          <a:lstStyle/>
          <a:p>
            <a:fld id="{323C55D4-70A9-41E8-8995-E765E05B8A5A}" type="slidenum">
              <a:rPr lang="fr-FR" smtClean="0"/>
              <a:t>‹N°›</a:t>
            </a:fld>
            <a:endParaRPr lang="fr-FR"/>
          </a:p>
        </p:txBody>
      </p:sp>
    </p:spTree>
    <p:extLst>
      <p:ext uri="{BB962C8B-B14F-4D97-AF65-F5344CB8AC3E}">
        <p14:creationId xmlns:p14="http://schemas.microsoft.com/office/powerpoint/2010/main" val="404840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F61AEC-C338-498B-90DE-5138DC1708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33416F1-2C0D-45F9-B754-283629493DAD}"/>
              </a:ext>
            </a:extLst>
          </p:cNvPr>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79CF253-D432-47A4-84E5-8C4D44BE2A0E}"/>
              </a:ext>
            </a:extLst>
          </p:cNvPr>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36DA9F5-93DA-4088-90B8-F325819F463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8D3D765-E640-4957-A56B-C0989456CAA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8EC3B6-7A56-49C8-B135-55FCEEBE2C94}"/>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204479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52AE21-9544-4E24-9085-5DE99DBF6402}"/>
              </a:ext>
            </a:extLst>
          </p:cNvPr>
          <p:cNvSpPr>
            <a:spLocks noGrp="1"/>
          </p:cNvSpPr>
          <p:nvPr>
            <p:ph type="title"/>
          </p:nvPr>
        </p:nvSpPr>
        <p:spPr>
          <a:xfrm>
            <a:off x="629841" y="365128"/>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B6FCFBD-EB27-4A0D-A734-85A2F795509E}"/>
              </a:ext>
            </a:extLst>
          </p:cNvPr>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FB6F6E6-9164-442D-BEA6-A693BEFF6916}"/>
              </a:ext>
            </a:extLst>
          </p:cNvPr>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A25AF3B-B4C4-4592-8B98-F9BF538874B7}"/>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397D752-504A-432A-9B32-D7CD219E6F01}"/>
              </a:ext>
            </a:extLst>
          </p:cNvPr>
          <p:cNvSpPr>
            <a:spLocks noGrp="1"/>
          </p:cNvSpPr>
          <p:nvPr>
            <p:ph sz="quarter" idx="4"/>
          </p:nvPr>
        </p:nvSpPr>
        <p:spPr>
          <a:xfrm>
            <a:off x="4629151"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45E5A23-8F4C-4578-A81D-216C303AEF6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94CFA2C2-B758-41B9-B080-CE5A5DE82A4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FFF6EA8-FE4D-4070-8DF8-762EB54ED924}"/>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79517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661C4-F3AF-4E92-9376-F86523F3F3D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C0731D8-C198-41C2-89C2-8B80B8C28441}"/>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E3C3E53F-F457-4C43-A039-C94799C3F5C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ECE8BBF-F93A-442A-AEDB-CF75BF4C28CB}"/>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357122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8955CF1-6D52-4B9D-A3D3-C9189C2DAE20}"/>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FAFACDF4-F67E-41DB-B76F-358E16BA407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0F599AC-7A2C-4831-A8EC-DA6A1AE4338D}"/>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54058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69676-2B3D-4EE5-969F-F709B2B85338}"/>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179CE01-10ED-4BC5-B831-45391731E421}"/>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BB9BBE-AA21-4F8D-9AF6-DF8BF44F9B8C}"/>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C83B57A-4E86-4D94-882E-D4D99E3D5F84}"/>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88DD21F7-3B4B-4A1C-AB12-0649AEE4E1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FB7D47-469E-436D-AB84-A9037DF58448}"/>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329093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74619-0581-4530-B3BA-2D549CE92D7E}"/>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0005F87-1B04-43D9-AFD4-B22FB17D887D}"/>
              </a:ext>
            </a:extLst>
          </p:cNvPr>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7615AB90-1AFF-495C-8B29-0FC2BE780B66}"/>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DD05EA4-4F89-4FEE-B7C3-915896DF65B2}"/>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DE40DC6E-5E02-4738-8E72-6DB804647B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F9411-F9E4-41EB-A6EC-ECCDA7C8E02F}"/>
              </a:ext>
            </a:extLst>
          </p:cNvPr>
          <p:cNvSpPr>
            <a:spLocks noGrp="1"/>
          </p:cNvSpPr>
          <p:nvPr>
            <p:ph type="sldNum" sz="quarter" idx="12"/>
          </p:nvPr>
        </p:nvSpPr>
        <p:spPr/>
        <p:txBody>
          <a:bodyPr/>
          <a:lstStyle/>
          <a:p>
            <a:fld id="{842592F0-E694-4277-AF36-24B40D588508}" type="slidenum">
              <a:rPr lang="fr-FR" smtClean="0"/>
              <a:t>‹N°›</a:t>
            </a:fld>
            <a:endParaRPr lang="fr-FR"/>
          </a:p>
        </p:txBody>
      </p:sp>
    </p:spTree>
    <p:extLst>
      <p:ext uri="{BB962C8B-B14F-4D97-AF65-F5344CB8AC3E}">
        <p14:creationId xmlns:p14="http://schemas.microsoft.com/office/powerpoint/2010/main" val="197255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1585B5-5A3E-475D-945C-5AD0A0DCA896}"/>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3D1F7EB-A8F2-42ED-8174-9666315187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6E05A3-9AAB-498F-965C-D34FFD200156}"/>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E489BD6D-26ED-4DAE-82D7-81E4FE96BCFB}"/>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A4E5562-DE5F-4FCF-A8F5-53A78758F36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592F0-E694-4277-AF36-24B40D588508}" type="slidenum">
              <a:rPr lang="fr-FR" smtClean="0"/>
              <a:t>‹N°›</a:t>
            </a:fld>
            <a:endParaRPr lang="fr-FR"/>
          </a:p>
        </p:txBody>
      </p:sp>
    </p:spTree>
    <p:extLst>
      <p:ext uri="{BB962C8B-B14F-4D97-AF65-F5344CB8AC3E}">
        <p14:creationId xmlns:p14="http://schemas.microsoft.com/office/powerpoint/2010/main" val="2165181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6C6BE6-63F6-4F14-9618-3CEECE6A8675}"/>
              </a:ext>
            </a:extLst>
          </p:cNvPr>
          <p:cNvSpPr>
            <a:spLocks noChangeArrowheads="1"/>
          </p:cNvSpPr>
          <p:nvPr/>
        </p:nvSpPr>
        <p:spPr bwMode="auto">
          <a:xfrm>
            <a:off x="194874" y="227311"/>
            <a:ext cx="622090" cy="589653"/>
          </a:xfrm>
          <a:prstGeom prst="rect">
            <a:avLst/>
          </a:prstGeom>
          <a:solidFill>
            <a:srgbClr val="D6D3D4"/>
          </a:solidFill>
          <a:ln w="12700">
            <a:solidFill>
              <a:srgbClr val="FFFFFF"/>
            </a:solidFill>
            <a:miter lim="800000"/>
            <a:headEnd/>
            <a:tailEnd/>
          </a:ln>
          <a:effectLst/>
        </p:spPr>
        <p:txBody>
          <a:bodyPr rot="0" vert="horz" wrap="square" lIns="91440" tIns="45720" rIns="91440" bIns="45720" anchor="ctr" anchorCtr="0" upright="1">
            <a:noAutofit/>
          </a:bodyPr>
          <a:lstStyle/>
          <a:p>
            <a:endParaRPr lang="fr-FR"/>
          </a:p>
        </p:txBody>
      </p:sp>
      <p:sp>
        <p:nvSpPr>
          <p:cNvPr id="9" name="Rectangle 8">
            <a:extLst>
              <a:ext uri="{FF2B5EF4-FFF2-40B4-BE49-F238E27FC236}">
                <a16:creationId xmlns:a16="http://schemas.microsoft.com/office/drawing/2014/main" id="{EEF48A95-D575-4E1D-9556-D9543BF3330E}"/>
              </a:ext>
            </a:extLst>
          </p:cNvPr>
          <p:cNvSpPr>
            <a:spLocks noChangeArrowheads="1"/>
          </p:cNvSpPr>
          <p:nvPr/>
        </p:nvSpPr>
        <p:spPr bwMode="auto">
          <a:xfrm flipH="1">
            <a:off x="505919" y="331585"/>
            <a:ext cx="550888" cy="381104"/>
          </a:xfrm>
          <a:prstGeom prst="rect">
            <a:avLst/>
          </a:prstGeom>
          <a:solidFill>
            <a:srgbClr val="E71265"/>
          </a:solidFill>
          <a:ln w="12700">
            <a:solidFill>
              <a:srgbClr val="FFFFFF"/>
            </a:solidFill>
            <a:miter lim="800000"/>
            <a:headEnd/>
            <a:tailEnd/>
          </a:ln>
          <a:effectLst/>
        </p:spPr>
        <p:txBody>
          <a:bodyPr rot="0" vert="horz" wrap="square" lIns="91440" tIns="45720" rIns="91440" bIns="45720" anchor="b" anchorCtr="0" upright="1">
            <a:noAutofit/>
          </a:bodyPr>
          <a:lstStyle/>
          <a:p>
            <a:pPr algn="ctr">
              <a:lnSpc>
                <a:spcPct val="115000"/>
              </a:lnSpc>
              <a:spcAft>
                <a:spcPts val="10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510F3DA2-2D5F-4FF1-9A5F-F680277070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68081" y="6093296"/>
            <a:ext cx="764704" cy="764704"/>
          </a:xfrm>
          <a:prstGeom prst="rect">
            <a:avLst/>
          </a:prstGeom>
        </p:spPr>
      </p:pic>
    </p:spTree>
    <p:extLst>
      <p:ext uri="{BB962C8B-B14F-4D97-AF65-F5344CB8AC3E}">
        <p14:creationId xmlns:p14="http://schemas.microsoft.com/office/powerpoint/2010/main" val="296354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9" r:id="rId3"/>
    <p:sldLayoutId id="214748366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2CFC595-ED7E-48ED-89B1-D0BB94E62E7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548E849-7A5B-4C26-B86C-D90E1881DA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90CB57-1FC4-455D-BC2D-0E9AE81AAD7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32602-D658-49DE-B49A-8ABA1A5CDCD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85592AB2-1D41-4A14-AED0-C08A733B35A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C601F75-8D4A-4B90-8F97-780063C9C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E463C-222A-4753-B6E2-029E359E8157}" type="slidenum">
              <a:rPr lang="fr-FR" smtClean="0"/>
              <a:t>‹N°›</a:t>
            </a:fld>
            <a:endParaRPr lang="fr-FR"/>
          </a:p>
        </p:txBody>
      </p:sp>
    </p:spTree>
    <p:extLst>
      <p:ext uri="{BB962C8B-B14F-4D97-AF65-F5344CB8AC3E}">
        <p14:creationId xmlns:p14="http://schemas.microsoft.com/office/powerpoint/2010/main" val="1358523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046AB7-76CA-43CA-90F4-C4A6C96CBDA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304CE12-3B88-4AD0-972B-E82BFAB725C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54DE0A-6BD1-4044-8876-D7F7648A25E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96374-C1FD-4691-8D0B-5852CDC16C4D}" type="datetimeFigureOut">
              <a:rPr lang="fr-FR" smtClean="0"/>
              <a:t>13/11/2019</a:t>
            </a:fld>
            <a:endParaRPr lang="fr-FR"/>
          </a:p>
        </p:txBody>
      </p:sp>
      <p:sp>
        <p:nvSpPr>
          <p:cNvPr id="5" name="Espace réservé du pied de page 4">
            <a:extLst>
              <a:ext uri="{FF2B5EF4-FFF2-40B4-BE49-F238E27FC236}">
                <a16:creationId xmlns:a16="http://schemas.microsoft.com/office/drawing/2014/main" id="{82DCC5B2-464F-427D-90AF-71CB4B43C42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704EE78-9DB0-4D42-9DFA-5B7480801F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C55D4-70A9-41E8-8995-E765E05B8A5A}" type="slidenum">
              <a:rPr lang="fr-FR" smtClean="0"/>
              <a:t>‹N°›</a:t>
            </a:fld>
            <a:endParaRPr lang="fr-FR"/>
          </a:p>
        </p:txBody>
      </p:sp>
    </p:spTree>
    <p:extLst>
      <p:ext uri="{BB962C8B-B14F-4D97-AF65-F5344CB8AC3E}">
        <p14:creationId xmlns:p14="http://schemas.microsoft.com/office/powerpoint/2010/main" val="17216085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 Type="http://schemas.openxmlformats.org/officeDocument/2006/relationships/tags" Target="../tags/tag68.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33" Type="http://schemas.openxmlformats.org/officeDocument/2006/relationships/image" Target="../media/image26.png"/><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slideLayout" Target="../slideLayouts/slideLayout13.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32" Type="http://schemas.openxmlformats.org/officeDocument/2006/relationships/image" Target="../media/image25.png"/><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image" Target="../media/image24.png"/><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image" Target="../media/image30.svg"/><Relationship Id="rId3" Type="http://schemas.openxmlformats.org/officeDocument/2006/relationships/tags" Target="../tags/tag96.xml"/><Relationship Id="rId21" Type="http://schemas.openxmlformats.org/officeDocument/2006/relationships/notesSlide" Target="../notesSlides/notesSlide10.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image" Target="../media/image29.png"/><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slideLayout" Target="../slideLayouts/slideLayout1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image" Target="../media/image28.png"/><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image" Target="../media/image24.png"/><Relationship Id="rId27"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notesSlide" Target="../notesSlides/notesSlide11.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Layout" Target="../slideLayouts/slideLayout13.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image" Target="../media/image34.pn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19" Type="http://schemas.openxmlformats.org/officeDocument/2006/relationships/image" Target="../media/image33.png"/><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13.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image" Target="../media/image26.png"/><Relationship Id="rId3" Type="http://schemas.openxmlformats.org/officeDocument/2006/relationships/tags" Target="../tags/tag131.xml"/><Relationship Id="rId21" Type="http://schemas.openxmlformats.org/officeDocument/2006/relationships/slideLayout" Target="../slideLayouts/slideLayout15.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image" Target="../media/image28.png"/><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tags" Target="../tags/tag148.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image" Target="../media/image24.png"/><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image" Target="../media/image27.png"/><Relationship Id="rId10" Type="http://schemas.openxmlformats.org/officeDocument/2006/relationships/tags" Target="../tags/tag138.xml"/><Relationship Id="rId19" Type="http://schemas.openxmlformats.org/officeDocument/2006/relationships/tags" Target="../tags/tag147.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notesSlide" Target="../notesSlides/notesSlide12.xml"/><Relationship Id="rId27"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image" Target="../media/image37.png"/><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36.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notesSlide" Target="../notesSlides/notesSlide13.xml"/><Relationship Id="rId5" Type="http://schemas.openxmlformats.org/officeDocument/2006/relationships/tags" Target="../tags/tag153.xml"/><Relationship Id="rId10" Type="http://schemas.openxmlformats.org/officeDocument/2006/relationships/slideLayout" Target="../slideLayouts/slideLayout13.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slideLayout" Target="../slideLayouts/slideLayout13.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image" Target="../media/image41.png"/><Relationship Id="rId2" Type="http://schemas.openxmlformats.org/officeDocument/2006/relationships/tags" Target="../tags/tag159.xml"/><Relationship Id="rId16" Type="http://schemas.openxmlformats.org/officeDocument/2006/relationships/image" Target="../media/image40.pn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image" Target="../media/image39.png"/><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image" Target="../media/image43.png"/><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notesSlide" Target="../notesSlides/notesSlide15.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slideLayout" Target="../slideLayouts/slideLayout13.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1.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notesSlide" Target="../notesSlides/notesSlide16.xml"/><Relationship Id="rId5" Type="http://schemas.openxmlformats.org/officeDocument/2006/relationships/slideLayout" Target="../slideLayouts/slideLayout15.xml"/><Relationship Id="rId4" Type="http://schemas.openxmlformats.org/officeDocument/2006/relationships/tags" Target="../tags/tag183.xml"/></Relationships>
</file>

<file path=ppt/slides/_rels/slide18.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notesSlide" Target="../notesSlides/notesSlide17.xml"/><Relationship Id="rId5" Type="http://schemas.openxmlformats.org/officeDocument/2006/relationships/slideLayout" Target="../slideLayouts/slideLayout13.xml"/><Relationship Id="rId4" Type="http://schemas.openxmlformats.org/officeDocument/2006/relationships/tags" Target="../tags/tag187.xml"/></Relationships>
</file>

<file path=ppt/slides/_rels/slide19.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tags" Target="../tags/tag191.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emf"/><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Layout" Target="../slideLayouts/slideLayout13.xml"/><Relationship Id="rId5" Type="http://schemas.openxmlformats.org/officeDocument/2006/relationships/tags" Target="../tags/tag9.xml"/><Relationship Id="rId15" Type="http://schemas.openxmlformats.org/officeDocument/2006/relationships/image" Target="../media/image4.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1.png"/><Relationship Id="rId5" Type="http://schemas.openxmlformats.org/officeDocument/2006/relationships/slideLayout" Target="../slideLayouts/slideLayout15.xml"/><Relationship Id="rId4" Type="http://schemas.openxmlformats.org/officeDocument/2006/relationships/tags" Target="../tags/tag195.xm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18.xml"/></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6.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3.xml"/><Relationship Id="rId5" Type="http://schemas.openxmlformats.org/officeDocument/2006/relationships/tags" Target="../tags/tag23.xml"/><Relationship Id="rId10" Type="http://schemas.openxmlformats.org/officeDocument/2006/relationships/slideLayout" Target="../slideLayouts/slideLayout13.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10.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8.png"/><Relationship Id="rId5" Type="http://schemas.openxmlformats.org/officeDocument/2006/relationships/tags" Target="../tags/tag32.xml"/><Relationship Id="rId15" Type="http://schemas.openxmlformats.org/officeDocument/2006/relationships/image" Target="../media/image12.png"/><Relationship Id="rId10" Type="http://schemas.openxmlformats.org/officeDocument/2006/relationships/notesSlide" Target="../notesSlides/notesSlide4.xml"/><Relationship Id="rId4" Type="http://schemas.openxmlformats.org/officeDocument/2006/relationships/tags" Target="../tags/tag31.xml"/><Relationship Id="rId9" Type="http://schemas.openxmlformats.org/officeDocument/2006/relationships/slideLayout" Target="../slideLayouts/slideLayout13.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8.xml"/><Relationship Id="rId7"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4.png"/><Relationship Id="rId5" Type="http://schemas.openxmlformats.org/officeDocument/2006/relationships/tags" Target="../tags/tag46.xml"/><Relationship Id="rId10" Type="http://schemas.openxmlformats.org/officeDocument/2006/relationships/notesSlide" Target="../notesSlides/notesSlide6.xml"/><Relationship Id="rId4" Type="http://schemas.openxmlformats.org/officeDocument/2006/relationships/tags" Target="../tags/tag45.xml"/><Relationship Id="rId9"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slideLayout" Target="../slideLayouts/slideLayout13.xml"/><Relationship Id="rId18" Type="http://schemas.openxmlformats.org/officeDocument/2006/relationships/image" Target="../media/image19.svg"/><Relationship Id="rId3" Type="http://schemas.openxmlformats.org/officeDocument/2006/relationships/tags" Target="../tags/tag52.xml"/><Relationship Id="rId21" Type="http://schemas.openxmlformats.org/officeDocument/2006/relationships/image" Target="../media/image22.png"/><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image" Target="../media/image18.png"/><Relationship Id="rId2" Type="http://schemas.openxmlformats.org/officeDocument/2006/relationships/tags" Target="../tags/tag51.xml"/><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image" Target="../media/image16.png"/><Relationship Id="rId10" Type="http://schemas.openxmlformats.org/officeDocument/2006/relationships/tags" Target="../tags/tag59.xml"/><Relationship Id="rId19" Type="http://schemas.openxmlformats.org/officeDocument/2006/relationships/image" Target="../media/image20.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notesSlide" Target="../notesSlides/notesSlide7.xml"/><Relationship Id="rId22"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8.xml"/><Relationship Id="rId5" Type="http://schemas.openxmlformats.org/officeDocument/2006/relationships/slideLayout" Target="../slideLayouts/slideLayout15.xml"/><Relationship Id="rId4" Type="http://schemas.openxmlformats.org/officeDocument/2006/relationships/tags" Target="../tags/tag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9C579-4A37-495E-AA82-FB92170B2EE7}"/>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D93B5C68-8660-44D1-824B-1A7B276724E5}"/>
              </a:ext>
            </a:extLst>
          </p:cNvPr>
          <p:cNvSpPr>
            <a:spLocks noGrp="1"/>
          </p:cNvSpPr>
          <p:nvPr>
            <p:ph type="subTitle" idx="1"/>
          </p:nvPr>
        </p:nvSpPr>
        <p:spPr/>
        <p:txBody>
          <a:bodyPr/>
          <a:lstStyle/>
          <a:p>
            <a:endParaRPr lang="fr-FR"/>
          </a:p>
        </p:txBody>
      </p:sp>
      <p:sp>
        <p:nvSpPr>
          <p:cNvPr id="6" name="Rectangle 5">
            <a:extLst>
              <a:ext uri="{FF2B5EF4-FFF2-40B4-BE49-F238E27FC236}">
                <a16:creationId xmlns:a16="http://schemas.microsoft.com/office/drawing/2014/main" id="{B31C328F-9243-459A-9932-DEC079BD2CFF}"/>
              </a:ext>
            </a:extLst>
          </p:cNvPr>
          <p:cNvSpPr/>
          <p:nvPr>
            <p:custDataLst>
              <p:tags r:id="rId1"/>
            </p:custDataLst>
          </p:nvPr>
        </p:nvSpPr>
        <p:spPr>
          <a:xfrm>
            <a:off x="231267" y="247843"/>
            <a:ext cx="8522208" cy="629107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0DD181DD-EA9A-488C-BAAC-FB0871872A3D}"/>
              </a:ext>
            </a:extLst>
          </p:cNvPr>
          <p:cNvSpPr txBox="1"/>
          <p:nvPr>
            <p:custDataLst>
              <p:tags r:id="rId2"/>
            </p:custDataLst>
          </p:nvPr>
        </p:nvSpPr>
        <p:spPr>
          <a:xfrm>
            <a:off x="2105025" y="1850999"/>
            <a:ext cx="5575754" cy="37346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err="1">
                <a:solidFill>
                  <a:srgbClr val="E71265"/>
                </a:solidFill>
                <a:latin typeface="Arial Nova Cond" panose="020B0506020202020204" pitchFamily="34" charset="0"/>
                <a:cs typeface="Calibri" panose="020F0502020204030204" pitchFamily="34" charset="0"/>
              </a:rPr>
              <a:t>Dispositif</a:t>
            </a:r>
            <a:r>
              <a:rPr lang="en-US" sz="3200" b="1" dirty="0">
                <a:solidFill>
                  <a:srgbClr val="E71265"/>
                </a:solidFill>
                <a:latin typeface="Arial Nova Cond" panose="020B0506020202020204" pitchFamily="34" charset="0"/>
                <a:cs typeface="Calibri" panose="020F0502020204030204" pitchFamily="34" charset="0"/>
              </a:rPr>
              <a:t> </a:t>
            </a:r>
            <a:r>
              <a:rPr lang="en-US" sz="3200" b="1" dirty="0" err="1">
                <a:solidFill>
                  <a:srgbClr val="E71265"/>
                </a:solidFill>
                <a:latin typeface="Arial Nova Cond" panose="020B0506020202020204" pitchFamily="34" charset="0"/>
                <a:cs typeface="Calibri" panose="020F0502020204030204" pitchFamily="34" charset="0"/>
              </a:rPr>
              <a:t>d’évaluation</a:t>
            </a:r>
            <a:r>
              <a:rPr lang="en-US" sz="3200" b="1" dirty="0">
                <a:solidFill>
                  <a:srgbClr val="E71265"/>
                </a:solidFill>
                <a:latin typeface="Arial Nova Cond" panose="020B0506020202020204" pitchFamily="34" charset="0"/>
                <a:cs typeface="Calibri" panose="020F0502020204030204" pitchFamily="34" charset="0"/>
              </a:rPr>
              <a:t> </a:t>
            </a:r>
            <a:r>
              <a:rPr lang="en-US" sz="3200" b="1" dirty="0" err="1">
                <a:solidFill>
                  <a:srgbClr val="E71265"/>
                </a:solidFill>
                <a:latin typeface="Arial Nova Cond" panose="020B0506020202020204" pitchFamily="34" charset="0"/>
                <a:cs typeface="Calibri" panose="020F0502020204030204" pitchFamily="34" charset="0"/>
              </a:rPr>
              <a:t>élargie</a:t>
            </a:r>
            <a:endParaRPr lang="en-US" sz="3200" b="1" dirty="0">
              <a:solidFill>
                <a:srgbClr val="E71265"/>
              </a:solidFill>
              <a:latin typeface="Arial Nova Cond" panose="020B050602020202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1384CAA7-7254-4D80-A776-CF5F929BEFCB}"/>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3163439" y="1204659"/>
            <a:ext cx="2586252" cy="2586252"/>
          </a:xfrm>
          <a:prstGeom prst="rect">
            <a:avLst/>
          </a:prstGeom>
        </p:spPr>
      </p:pic>
      <p:sp>
        <p:nvSpPr>
          <p:cNvPr id="9" name="ZoneTexte 8">
            <a:extLst>
              <a:ext uri="{FF2B5EF4-FFF2-40B4-BE49-F238E27FC236}">
                <a16:creationId xmlns:a16="http://schemas.microsoft.com/office/drawing/2014/main" id="{49B08D0D-11B3-4755-BBA0-9FEE6C4C8DD2}"/>
              </a:ext>
            </a:extLst>
          </p:cNvPr>
          <p:cNvSpPr txBox="1"/>
          <p:nvPr>
            <p:custDataLst>
              <p:tags r:id="rId4"/>
            </p:custDataLst>
          </p:nvPr>
        </p:nvSpPr>
        <p:spPr>
          <a:xfrm>
            <a:off x="1638062" y="4039155"/>
            <a:ext cx="6097232" cy="1077218"/>
          </a:xfrm>
          <a:prstGeom prst="rect">
            <a:avLst/>
          </a:prstGeom>
          <a:noFill/>
        </p:spPr>
        <p:txBody>
          <a:bodyPr wrap="square" rtlCol="0">
            <a:spAutoFit/>
          </a:bodyPr>
          <a:lstStyle/>
          <a:p>
            <a:pPr algn="ctr"/>
            <a:r>
              <a:rPr lang="fr-FR" sz="3200" b="1" dirty="0">
                <a:solidFill>
                  <a:srgbClr val="E71265"/>
                </a:solidFill>
                <a:latin typeface="Arial Nova Cond" panose="020B0506020202020204" pitchFamily="34" charset="0"/>
                <a:cs typeface="Calibri" panose="020F0502020204030204" pitchFamily="34" charset="0"/>
              </a:rPr>
              <a:t>Synthèse des résultats – sept 2019</a:t>
            </a:r>
          </a:p>
          <a:p>
            <a:pPr algn="ctr"/>
            <a:endParaRPr lang="fr-FR" sz="3200" b="1" dirty="0">
              <a:solidFill>
                <a:srgbClr val="E71265"/>
              </a:solidFill>
              <a:latin typeface="Arial Nova Cond" panose="020B050602020202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5B835BC7-1780-44BF-83BA-8697656E3996}"/>
              </a:ext>
            </a:extLst>
          </p:cNvPr>
          <p:cNvSpPr txBox="1"/>
          <p:nvPr/>
        </p:nvSpPr>
        <p:spPr>
          <a:xfrm>
            <a:off x="231267" y="1413037"/>
            <a:ext cx="8522208" cy="523220"/>
          </a:xfrm>
          <a:prstGeom prst="rect">
            <a:avLst/>
          </a:prstGeom>
          <a:noFill/>
        </p:spPr>
        <p:txBody>
          <a:bodyPr wrap="square" rtlCol="0">
            <a:spAutoFit/>
          </a:bodyPr>
          <a:lstStyle/>
          <a:p>
            <a:pPr algn="ctr"/>
            <a:r>
              <a:rPr lang="fr-FR" sz="2800" b="1" dirty="0">
                <a:solidFill>
                  <a:schemeClr val="bg1">
                    <a:lumMod val="95000"/>
                  </a:schemeClr>
                </a:solidFill>
                <a:latin typeface="Arial Nova Cond" panose="020B0506020202020204" pitchFamily="34" charset="0"/>
              </a:rPr>
              <a:t>Démarche Espaces </a:t>
            </a:r>
            <a:r>
              <a:rPr lang="fr-FR" sz="2800" b="1" dirty="0" err="1">
                <a:solidFill>
                  <a:schemeClr val="bg1">
                    <a:lumMod val="95000"/>
                  </a:schemeClr>
                </a:solidFill>
                <a:latin typeface="Arial Nova Cond" panose="020B0506020202020204" pitchFamily="34" charset="0"/>
              </a:rPr>
              <a:t>Valléens</a:t>
            </a:r>
            <a:endParaRPr lang="fr-FR" sz="2800" b="1" dirty="0">
              <a:solidFill>
                <a:schemeClr val="bg1">
                  <a:lumMod val="95000"/>
                </a:schemeClr>
              </a:solidFill>
              <a:latin typeface="Arial Nova Cond" panose="020B0506020202020204" pitchFamily="34" charset="0"/>
            </a:endParaRPr>
          </a:p>
        </p:txBody>
      </p:sp>
    </p:spTree>
    <p:extLst>
      <p:ext uri="{BB962C8B-B14F-4D97-AF65-F5344CB8AC3E}">
        <p14:creationId xmlns:p14="http://schemas.microsoft.com/office/powerpoint/2010/main" val="50345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299D67A7-48BE-47E6-B1C7-96A380FB0A84}"/>
              </a:ext>
            </a:extLst>
          </p:cNvPr>
          <p:cNvPicPr>
            <a:picLocks noChangeAspect="1"/>
          </p:cNvPicPr>
          <p:nvPr>
            <p:custDataLst>
              <p:tags r:id="rId1"/>
            </p:custDataLst>
          </p:nvPr>
        </p:nvPicPr>
        <p:blipFill rotWithShape="1">
          <a:blip r:embed="rId31"/>
          <a:srcRect l="11074" r="48704"/>
          <a:stretch/>
        </p:blipFill>
        <p:spPr>
          <a:xfrm>
            <a:off x="5361577" y="2457920"/>
            <a:ext cx="1330385" cy="1196286"/>
          </a:xfrm>
          <a:prstGeom prst="rect">
            <a:avLst/>
          </a:prstGeom>
        </p:spPr>
      </p:pic>
      <p:pic>
        <p:nvPicPr>
          <p:cNvPr id="30" name="Image 29">
            <a:extLst>
              <a:ext uri="{FF2B5EF4-FFF2-40B4-BE49-F238E27FC236}">
                <a16:creationId xmlns:a16="http://schemas.microsoft.com/office/drawing/2014/main" id="{1F960C58-7CBF-42C2-83B5-900C1E3F8346}"/>
              </a:ext>
            </a:extLst>
          </p:cNvPr>
          <p:cNvPicPr>
            <a:picLocks noChangeAspect="1"/>
          </p:cNvPicPr>
          <p:nvPr>
            <p:custDataLst>
              <p:tags r:id="rId2"/>
            </p:custDataLst>
          </p:nvPr>
        </p:nvPicPr>
        <p:blipFill rotWithShape="1">
          <a:blip r:embed="rId31"/>
          <a:srcRect l="51735" t="-3922"/>
          <a:stretch/>
        </p:blipFill>
        <p:spPr>
          <a:xfrm>
            <a:off x="6742079" y="2434461"/>
            <a:ext cx="1596440" cy="1243204"/>
          </a:xfrm>
          <a:prstGeom prst="rect">
            <a:avLst/>
          </a:prstGeom>
        </p:spPr>
      </p:pic>
      <p:sp>
        <p:nvSpPr>
          <p:cNvPr id="2" name="Rectangle 1">
            <a:extLst>
              <a:ext uri="{FF2B5EF4-FFF2-40B4-BE49-F238E27FC236}">
                <a16:creationId xmlns:a16="http://schemas.microsoft.com/office/drawing/2014/main" id="{18AD0206-13AD-409F-8E3D-1C3BCAC1521A}"/>
              </a:ext>
            </a:extLst>
          </p:cNvPr>
          <p:cNvSpPr/>
          <p:nvPr>
            <p:custDataLst>
              <p:tags r:id="rId3"/>
            </p:custDataLst>
          </p:nvPr>
        </p:nvSpPr>
        <p:spPr>
          <a:xfrm>
            <a:off x="5780093" y="3978418"/>
            <a:ext cx="1729212" cy="63414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Renforcement du lien station&gt;&lt;vallée</a:t>
            </a:r>
            <a:endParaRPr kumimoji="0" lang="fr-FR" sz="16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3" name="ZoneTexte 2">
            <a:extLst>
              <a:ext uri="{FF2B5EF4-FFF2-40B4-BE49-F238E27FC236}">
                <a16:creationId xmlns:a16="http://schemas.microsoft.com/office/drawing/2014/main" id="{5F01A10A-EAD9-4C3E-851E-3B7D070737EC}"/>
              </a:ext>
            </a:extLst>
          </p:cNvPr>
          <p:cNvSpPr txBox="1"/>
          <p:nvPr>
            <p:custDataLst>
              <p:tags r:id="rId4"/>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Nova Cond Light" panose="020B0306020202020204" pitchFamily="34" charset="0"/>
              </a:rPr>
              <a:t>Contributions du programme</a:t>
            </a:r>
            <a:endPar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5" name="ZoneTexte 4">
            <a:extLst>
              <a:ext uri="{FF2B5EF4-FFF2-40B4-BE49-F238E27FC236}">
                <a16:creationId xmlns:a16="http://schemas.microsoft.com/office/drawing/2014/main" id="{9165628B-20F0-4763-A83E-0069514036E7}"/>
              </a:ext>
            </a:extLst>
          </p:cNvPr>
          <p:cNvSpPr txBox="1"/>
          <p:nvPr>
            <p:custDataLst>
              <p:tags r:id="rId5"/>
            </p:custDataLst>
          </p:nvPr>
        </p:nvSpPr>
        <p:spPr>
          <a:xfrm>
            <a:off x="1250959" y="1096212"/>
            <a:ext cx="7056784"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Synthèse</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6"/>
            </p:custDataLst>
          </p:nvPr>
        </p:nvCxnSpPr>
        <p:spPr>
          <a:xfrm>
            <a:off x="-9781" y="1511903"/>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17E1E4C3-7924-4057-BDE5-99CCB9E93089}"/>
              </a:ext>
            </a:extLst>
          </p:cNvPr>
          <p:cNvSpPr/>
          <p:nvPr>
            <p:custDataLst>
              <p:tags r:id="rId7"/>
            </p:custDataLst>
          </p:nvPr>
        </p:nvSpPr>
        <p:spPr>
          <a:xfrm>
            <a:off x="895591" y="1834630"/>
            <a:ext cx="2480650" cy="63414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Contribution à la diversification de l’offre touristique</a:t>
            </a:r>
            <a:endParaRPr kumimoji="0" lang="fr-FR" sz="16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14" name="Rectangle 13">
            <a:extLst>
              <a:ext uri="{FF2B5EF4-FFF2-40B4-BE49-F238E27FC236}">
                <a16:creationId xmlns:a16="http://schemas.microsoft.com/office/drawing/2014/main" id="{95E6004B-F3DB-4488-8993-B1F45481D4B0}"/>
              </a:ext>
            </a:extLst>
          </p:cNvPr>
          <p:cNvSpPr/>
          <p:nvPr>
            <p:custDataLst>
              <p:tags r:id="rId8"/>
            </p:custDataLst>
          </p:nvPr>
        </p:nvSpPr>
        <p:spPr>
          <a:xfrm>
            <a:off x="5299270" y="1744891"/>
            <a:ext cx="2689267" cy="63414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Contribution à l’élargissement de la saisonnalité de la fréquentation</a:t>
            </a:r>
            <a:endParaRPr kumimoji="0" lang="fr-FR" sz="16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15" name="Rectangle 14">
            <a:extLst>
              <a:ext uri="{FF2B5EF4-FFF2-40B4-BE49-F238E27FC236}">
                <a16:creationId xmlns:a16="http://schemas.microsoft.com/office/drawing/2014/main" id="{91FBE2D5-539A-4D19-AFC1-BB96E4B85CDA}"/>
              </a:ext>
            </a:extLst>
          </p:cNvPr>
          <p:cNvSpPr/>
          <p:nvPr>
            <p:custDataLst>
              <p:tags r:id="rId9"/>
            </p:custDataLst>
          </p:nvPr>
        </p:nvSpPr>
        <p:spPr>
          <a:xfrm>
            <a:off x="975250" y="4065733"/>
            <a:ext cx="2270500" cy="63414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Contribution à la valorisation des patrimoines</a:t>
            </a:r>
            <a:endParaRPr kumimoji="0" lang="fr-FR" sz="16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pic>
        <p:nvPicPr>
          <p:cNvPr id="8" name="Image 7">
            <a:extLst>
              <a:ext uri="{FF2B5EF4-FFF2-40B4-BE49-F238E27FC236}">
                <a16:creationId xmlns:a16="http://schemas.microsoft.com/office/drawing/2014/main" id="{EA7561EE-276A-43BD-9762-DBFA48747ABD}"/>
              </a:ext>
            </a:extLst>
          </p:cNvPr>
          <p:cNvPicPr>
            <a:picLocks noChangeAspect="1"/>
          </p:cNvPicPr>
          <p:nvPr>
            <p:custDataLst>
              <p:tags r:id="rId10"/>
            </p:custDataLst>
          </p:nvPr>
        </p:nvPicPr>
        <p:blipFill>
          <a:blip r:embed="rId32"/>
          <a:stretch>
            <a:fillRect/>
          </a:stretch>
        </p:blipFill>
        <p:spPr>
          <a:xfrm>
            <a:off x="489409" y="2535967"/>
            <a:ext cx="3293015" cy="1032823"/>
          </a:xfrm>
          <a:prstGeom prst="rect">
            <a:avLst/>
          </a:prstGeom>
        </p:spPr>
      </p:pic>
      <p:pic>
        <p:nvPicPr>
          <p:cNvPr id="38" name="Image 37">
            <a:extLst>
              <a:ext uri="{FF2B5EF4-FFF2-40B4-BE49-F238E27FC236}">
                <a16:creationId xmlns:a16="http://schemas.microsoft.com/office/drawing/2014/main" id="{AC5FF2A0-F85F-4D75-A674-99AE1D9111DC}"/>
              </a:ext>
            </a:extLst>
          </p:cNvPr>
          <p:cNvPicPr>
            <a:picLocks noChangeAspect="1"/>
          </p:cNvPicPr>
          <p:nvPr>
            <p:custDataLst>
              <p:tags r:id="rId11"/>
            </p:custDataLst>
          </p:nvPr>
        </p:nvPicPr>
        <p:blipFill>
          <a:blip r:embed="rId33"/>
          <a:stretch>
            <a:fillRect/>
          </a:stretch>
        </p:blipFill>
        <p:spPr>
          <a:xfrm>
            <a:off x="456666" y="4755014"/>
            <a:ext cx="3498737" cy="1097347"/>
          </a:xfrm>
          <a:prstGeom prst="rect">
            <a:avLst/>
          </a:prstGeom>
        </p:spPr>
      </p:pic>
      <p:pic>
        <p:nvPicPr>
          <p:cNvPr id="39" name="Image 38">
            <a:extLst>
              <a:ext uri="{FF2B5EF4-FFF2-40B4-BE49-F238E27FC236}">
                <a16:creationId xmlns:a16="http://schemas.microsoft.com/office/drawing/2014/main" id="{6BF6D366-7A82-4BCE-8729-EF6E4648C93C}"/>
              </a:ext>
            </a:extLst>
          </p:cNvPr>
          <p:cNvPicPr>
            <a:picLocks noChangeAspect="1"/>
          </p:cNvPicPr>
          <p:nvPr>
            <p:custDataLst>
              <p:tags r:id="rId12"/>
            </p:custDataLst>
          </p:nvPr>
        </p:nvPicPr>
        <p:blipFill rotWithShape="1">
          <a:blip r:embed="rId31"/>
          <a:srcRect l="9045"/>
          <a:stretch/>
        </p:blipFill>
        <p:spPr>
          <a:xfrm>
            <a:off x="5299270" y="4642554"/>
            <a:ext cx="3008473" cy="1196286"/>
          </a:xfrm>
          <a:prstGeom prst="rect">
            <a:avLst/>
          </a:prstGeom>
        </p:spPr>
      </p:pic>
      <p:sp>
        <p:nvSpPr>
          <p:cNvPr id="40" name="ZoneTexte 39">
            <a:extLst>
              <a:ext uri="{FF2B5EF4-FFF2-40B4-BE49-F238E27FC236}">
                <a16:creationId xmlns:a16="http://schemas.microsoft.com/office/drawing/2014/main" id="{442AB274-6FD5-4AD8-A454-E51855595256}"/>
              </a:ext>
            </a:extLst>
          </p:cNvPr>
          <p:cNvSpPr txBox="1"/>
          <p:nvPr>
            <p:custDataLst>
              <p:tags r:id="rId13"/>
            </p:custDataLst>
          </p:nvPr>
        </p:nvSpPr>
        <p:spPr>
          <a:xfrm>
            <a:off x="1308314" y="2940786"/>
            <a:ext cx="478016" cy="369332"/>
          </a:xfrm>
          <a:prstGeom prst="rect">
            <a:avLst/>
          </a:prstGeom>
          <a:solidFill>
            <a:srgbClr val="FFA600"/>
          </a:solidFill>
        </p:spPr>
        <p:txBody>
          <a:bodyPr wrap="none" rtlCol="0">
            <a:spAutoFit/>
          </a:bodyPr>
          <a:lstStyle/>
          <a:p>
            <a:r>
              <a:rPr lang="fr-FR" b="1" dirty="0">
                <a:solidFill>
                  <a:schemeClr val="bg1"/>
                </a:solidFill>
              </a:rPr>
              <a:t>6,9</a:t>
            </a:r>
          </a:p>
        </p:txBody>
      </p:sp>
      <p:sp>
        <p:nvSpPr>
          <p:cNvPr id="41" name="ZoneTexte 40">
            <a:extLst>
              <a:ext uri="{FF2B5EF4-FFF2-40B4-BE49-F238E27FC236}">
                <a16:creationId xmlns:a16="http://schemas.microsoft.com/office/drawing/2014/main" id="{C44C2419-3CE6-4631-AA87-35448045E636}"/>
              </a:ext>
            </a:extLst>
          </p:cNvPr>
          <p:cNvSpPr txBox="1"/>
          <p:nvPr>
            <p:custDataLst>
              <p:tags r:id="rId14"/>
            </p:custDataLst>
          </p:nvPr>
        </p:nvSpPr>
        <p:spPr>
          <a:xfrm>
            <a:off x="1358136" y="5184777"/>
            <a:ext cx="478016" cy="369332"/>
          </a:xfrm>
          <a:prstGeom prst="rect">
            <a:avLst/>
          </a:prstGeom>
          <a:solidFill>
            <a:srgbClr val="FFA600"/>
          </a:solidFill>
        </p:spPr>
        <p:txBody>
          <a:bodyPr wrap="none" rtlCol="0">
            <a:spAutoFit/>
          </a:bodyPr>
          <a:lstStyle/>
          <a:p>
            <a:r>
              <a:rPr lang="fr-FR" b="1" dirty="0">
                <a:solidFill>
                  <a:schemeClr val="bg1"/>
                </a:solidFill>
              </a:rPr>
              <a:t>7,5</a:t>
            </a:r>
          </a:p>
        </p:txBody>
      </p:sp>
      <p:sp>
        <p:nvSpPr>
          <p:cNvPr id="42" name="ZoneTexte 41">
            <a:extLst>
              <a:ext uri="{FF2B5EF4-FFF2-40B4-BE49-F238E27FC236}">
                <a16:creationId xmlns:a16="http://schemas.microsoft.com/office/drawing/2014/main" id="{D3D1ED78-50B2-4046-A8EA-29952B2055D8}"/>
              </a:ext>
            </a:extLst>
          </p:cNvPr>
          <p:cNvSpPr txBox="1"/>
          <p:nvPr>
            <p:custDataLst>
              <p:tags r:id="rId15"/>
            </p:custDataLst>
          </p:nvPr>
        </p:nvSpPr>
        <p:spPr>
          <a:xfrm>
            <a:off x="5843627" y="5174941"/>
            <a:ext cx="445956" cy="338554"/>
          </a:xfrm>
          <a:prstGeom prst="rect">
            <a:avLst/>
          </a:prstGeom>
          <a:solidFill>
            <a:srgbClr val="FFA600"/>
          </a:solidFill>
        </p:spPr>
        <p:txBody>
          <a:bodyPr wrap="square" rtlCol="0">
            <a:spAutoFit/>
          </a:bodyPr>
          <a:lstStyle/>
          <a:p>
            <a:r>
              <a:rPr lang="fr-FR" sz="1600" b="1" dirty="0">
                <a:solidFill>
                  <a:schemeClr val="bg1"/>
                </a:solidFill>
              </a:rPr>
              <a:t>5,3</a:t>
            </a:r>
            <a:endParaRPr lang="fr-FR" b="1" dirty="0">
              <a:solidFill>
                <a:schemeClr val="bg1"/>
              </a:solidFill>
            </a:endParaRPr>
          </a:p>
        </p:txBody>
      </p:sp>
      <p:sp>
        <p:nvSpPr>
          <p:cNvPr id="43" name="ZoneTexte 42">
            <a:extLst>
              <a:ext uri="{FF2B5EF4-FFF2-40B4-BE49-F238E27FC236}">
                <a16:creationId xmlns:a16="http://schemas.microsoft.com/office/drawing/2014/main" id="{94C7899E-C051-437B-869E-F36417D22FE2}"/>
              </a:ext>
            </a:extLst>
          </p:cNvPr>
          <p:cNvSpPr txBox="1"/>
          <p:nvPr>
            <p:custDataLst>
              <p:tags r:id="rId16"/>
            </p:custDataLst>
          </p:nvPr>
        </p:nvSpPr>
        <p:spPr>
          <a:xfrm>
            <a:off x="5843627" y="2976628"/>
            <a:ext cx="445956" cy="338554"/>
          </a:xfrm>
          <a:prstGeom prst="rect">
            <a:avLst/>
          </a:prstGeom>
          <a:solidFill>
            <a:srgbClr val="FFA600"/>
          </a:solidFill>
        </p:spPr>
        <p:txBody>
          <a:bodyPr wrap="square" rtlCol="0">
            <a:spAutoFit/>
          </a:bodyPr>
          <a:lstStyle/>
          <a:p>
            <a:r>
              <a:rPr lang="fr-FR" sz="1600" b="1" dirty="0">
                <a:solidFill>
                  <a:schemeClr val="bg1"/>
                </a:solidFill>
              </a:rPr>
              <a:t>5,6</a:t>
            </a:r>
            <a:endParaRPr lang="fr-FR" b="1" dirty="0">
              <a:solidFill>
                <a:schemeClr val="bg1"/>
              </a:solidFill>
            </a:endParaRPr>
          </a:p>
        </p:txBody>
      </p:sp>
      <p:sp>
        <p:nvSpPr>
          <p:cNvPr id="44" name="ZoneTexte 43">
            <a:extLst>
              <a:ext uri="{FF2B5EF4-FFF2-40B4-BE49-F238E27FC236}">
                <a16:creationId xmlns:a16="http://schemas.microsoft.com/office/drawing/2014/main" id="{67230810-664A-4EFC-B099-1C0B551EF7B9}"/>
              </a:ext>
            </a:extLst>
          </p:cNvPr>
          <p:cNvSpPr txBox="1"/>
          <p:nvPr>
            <p:custDataLst>
              <p:tags r:id="rId17"/>
            </p:custDataLst>
          </p:nvPr>
        </p:nvSpPr>
        <p:spPr>
          <a:xfrm>
            <a:off x="7059194" y="5114813"/>
            <a:ext cx="445956" cy="338554"/>
          </a:xfrm>
          <a:prstGeom prst="rect">
            <a:avLst/>
          </a:prstGeom>
          <a:solidFill>
            <a:srgbClr val="E849D2"/>
          </a:solidFill>
        </p:spPr>
        <p:txBody>
          <a:bodyPr wrap="square" rtlCol="0">
            <a:spAutoFit/>
          </a:bodyPr>
          <a:lstStyle/>
          <a:p>
            <a:r>
              <a:rPr lang="fr-FR" sz="1600" b="1" dirty="0">
                <a:solidFill>
                  <a:schemeClr val="bg1"/>
                </a:solidFill>
              </a:rPr>
              <a:t>5,8</a:t>
            </a:r>
            <a:endParaRPr lang="fr-FR" b="1" dirty="0">
              <a:solidFill>
                <a:schemeClr val="bg1"/>
              </a:solidFill>
            </a:endParaRPr>
          </a:p>
        </p:txBody>
      </p:sp>
      <p:sp>
        <p:nvSpPr>
          <p:cNvPr id="45" name="ZoneTexte 44">
            <a:extLst>
              <a:ext uri="{FF2B5EF4-FFF2-40B4-BE49-F238E27FC236}">
                <a16:creationId xmlns:a16="http://schemas.microsoft.com/office/drawing/2014/main" id="{05058EF3-BFE9-4E53-8DEF-03E7B513CD15}"/>
              </a:ext>
            </a:extLst>
          </p:cNvPr>
          <p:cNvSpPr txBox="1"/>
          <p:nvPr>
            <p:custDataLst>
              <p:tags r:id="rId18"/>
            </p:custDataLst>
          </p:nvPr>
        </p:nvSpPr>
        <p:spPr>
          <a:xfrm>
            <a:off x="7020275" y="2971664"/>
            <a:ext cx="445956" cy="338554"/>
          </a:xfrm>
          <a:prstGeom prst="rect">
            <a:avLst/>
          </a:prstGeom>
          <a:solidFill>
            <a:srgbClr val="E849D2"/>
          </a:solidFill>
        </p:spPr>
        <p:txBody>
          <a:bodyPr wrap="square" rtlCol="0">
            <a:spAutoFit/>
          </a:bodyPr>
          <a:lstStyle/>
          <a:p>
            <a:r>
              <a:rPr lang="fr-FR" sz="1600" b="1" dirty="0">
                <a:solidFill>
                  <a:schemeClr val="bg1"/>
                </a:solidFill>
              </a:rPr>
              <a:t>5,9</a:t>
            </a:r>
            <a:endParaRPr lang="fr-FR" b="1" dirty="0">
              <a:solidFill>
                <a:schemeClr val="bg1"/>
              </a:solidFill>
            </a:endParaRPr>
          </a:p>
        </p:txBody>
      </p:sp>
      <p:sp>
        <p:nvSpPr>
          <p:cNvPr id="46" name="ZoneTexte 45">
            <a:extLst>
              <a:ext uri="{FF2B5EF4-FFF2-40B4-BE49-F238E27FC236}">
                <a16:creationId xmlns:a16="http://schemas.microsoft.com/office/drawing/2014/main" id="{A73845D7-08DB-47A8-BC53-278FF4C36AFF}"/>
              </a:ext>
            </a:extLst>
          </p:cNvPr>
          <p:cNvSpPr txBox="1"/>
          <p:nvPr>
            <p:custDataLst>
              <p:tags r:id="rId19"/>
            </p:custDataLst>
          </p:nvPr>
        </p:nvSpPr>
        <p:spPr>
          <a:xfrm>
            <a:off x="2589670" y="5228170"/>
            <a:ext cx="478016" cy="369332"/>
          </a:xfrm>
          <a:prstGeom prst="rect">
            <a:avLst/>
          </a:prstGeom>
          <a:solidFill>
            <a:srgbClr val="E849D2"/>
          </a:solidFill>
        </p:spPr>
        <p:txBody>
          <a:bodyPr wrap="none" rtlCol="0">
            <a:spAutoFit/>
          </a:bodyPr>
          <a:lstStyle/>
          <a:p>
            <a:r>
              <a:rPr lang="fr-FR" b="1" dirty="0">
                <a:solidFill>
                  <a:schemeClr val="bg1"/>
                </a:solidFill>
              </a:rPr>
              <a:t>6,5</a:t>
            </a:r>
          </a:p>
        </p:txBody>
      </p:sp>
      <p:sp>
        <p:nvSpPr>
          <p:cNvPr id="47" name="ZoneTexte 46">
            <a:extLst>
              <a:ext uri="{FF2B5EF4-FFF2-40B4-BE49-F238E27FC236}">
                <a16:creationId xmlns:a16="http://schemas.microsoft.com/office/drawing/2014/main" id="{CC915F5D-39C4-4962-A999-D8E42EE30949}"/>
              </a:ext>
            </a:extLst>
          </p:cNvPr>
          <p:cNvSpPr txBox="1"/>
          <p:nvPr>
            <p:custDataLst>
              <p:tags r:id="rId20"/>
            </p:custDataLst>
          </p:nvPr>
        </p:nvSpPr>
        <p:spPr>
          <a:xfrm>
            <a:off x="2499388" y="2951443"/>
            <a:ext cx="478016" cy="369332"/>
          </a:xfrm>
          <a:prstGeom prst="rect">
            <a:avLst/>
          </a:prstGeom>
          <a:solidFill>
            <a:srgbClr val="E849D2"/>
          </a:solidFill>
        </p:spPr>
        <p:txBody>
          <a:bodyPr wrap="none" rtlCol="0">
            <a:spAutoFit/>
          </a:bodyPr>
          <a:lstStyle/>
          <a:p>
            <a:r>
              <a:rPr lang="fr-FR" b="1" dirty="0">
                <a:solidFill>
                  <a:schemeClr val="bg1"/>
                </a:solidFill>
              </a:rPr>
              <a:t>6,7</a:t>
            </a:r>
          </a:p>
        </p:txBody>
      </p:sp>
      <p:sp>
        <p:nvSpPr>
          <p:cNvPr id="48" name="ZoneTexte 47">
            <a:extLst>
              <a:ext uri="{FF2B5EF4-FFF2-40B4-BE49-F238E27FC236}">
                <a16:creationId xmlns:a16="http://schemas.microsoft.com/office/drawing/2014/main" id="{FEF5901D-4E10-488F-8F7F-DAAC550164EA}"/>
              </a:ext>
            </a:extLst>
          </p:cNvPr>
          <p:cNvSpPr txBox="1"/>
          <p:nvPr>
            <p:custDataLst>
              <p:tags r:id="rId21"/>
            </p:custDataLst>
          </p:nvPr>
        </p:nvSpPr>
        <p:spPr>
          <a:xfrm>
            <a:off x="2542929" y="3567184"/>
            <a:ext cx="496984"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Elus</a:t>
            </a:r>
          </a:p>
        </p:txBody>
      </p:sp>
      <p:sp>
        <p:nvSpPr>
          <p:cNvPr id="49" name="ZoneTexte 48">
            <a:extLst>
              <a:ext uri="{FF2B5EF4-FFF2-40B4-BE49-F238E27FC236}">
                <a16:creationId xmlns:a16="http://schemas.microsoft.com/office/drawing/2014/main" id="{1B5D195D-BCE8-4824-9B39-A7F9622DD4FA}"/>
              </a:ext>
            </a:extLst>
          </p:cNvPr>
          <p:cNvSpPr txBox="1"/>
          <p:nvPr>
            <p:custDataLst>
              <p:tags r:id="rId22"/>
            </p:custDataLst>
          </p:nvPr>
        </p:nvSpPr>
        <p:spPr>
          <a:xfrm>
            <a:off x="1077250" y="3579416"/>
            <a:ext cx="1222787"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Equipe technique</a:t>
            </a:r>
          </a:p>
        </p:txBody>
      </p:sp>
      <p:sp>
        <p:nvSpPr>
          <p:cNvPr id="50" name="ZoneTexte 49">
            <a:extLst>
              <a:ext uri="{FF2B5EF4-FFF2-40B4-BE49-F238E27FC236}">
                <a16:creationId xmlns:a16="http://schemas.microsoft.com/office/drawing/2014/main" id="{39BD2EDD-1EC6-4A94-8A7D-F55A52E52A8D}"/>
              </a:ext>
            </a:extLst>
          </p:cNvPr>
          <p:cNvSpPr txBox="1"/>
          <p:nvPr>
            <p:custDataLst>
              <p:tags r:id="rId23"/>
            </p:custDataLst>
          </p:nvPr>
        </p:nvSpPr>
        <p:spPr>
          <a:xfrm>
            <a:off x="2573707" y="5871282"/>
            <a:ext cx="496984"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Elus</a:t>
            </a:r>
          </a:p>
        </p:txBody>
      </p:sp>
      <p:sp>
        <p:nvSpPr>
          <p:cNvPr id="51" name="ZoneTexte 50">
            <a:extLst>
              <a:ext uri="{FF2B5EF4-FFF2-40B4-BE49-F238E27FC236}">
                <a16:creationId xmlns:a16="http://schemas.microsoft.com/office/drawing/2014/main" id="{A2328030-EC11-4298-A65A-E10D1F8F5EF6}"/>
              </a:ext>
            </a:extLst>
          </p:cNvPr>
          <p:cNvSpPr txBox="1"/>
          <p:nvPr>
            <p:custDataLst>
              <p:tags r:id="rId24"/>
            </p:custDataLst>
          </p:nvPr>
        </p:nvSpPr>
        <p:spPr>
          <a:xfrm>
            <a:off x="1108028" y="5883514"/>
            <a:ext cx="1222787"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Equipe technique</a:t>
            </a:r>
          </a:p>
        </p:txBody>
      </p:sp>
      <p:sp>
        <p:nvSpPr>
          <p:cNvPr id="52" name="ZoneTexte 51">
            <a:extLst>
              <a:ext uri="{FF2B5EF4-FFF2-40B4-BE49-F238E27FC236}">
                <a16:creationId xmlns:a16="http://schemas.microsoft.com/office/drawing/2014/main" id="{359DE3E6-8682-4A36-9B07-57747C19816A}"/>
              </a:ext>
            </a:extLst>
          </p:cNvPr>
          <p:cNvSpPr txBox="1"/>
          <p:nvPr>
            <p:custDataLst>
              <p:tags r:id="rId25"/>
            </p:custDataLst>
          </p:nvPr>
        </p:nvSpPr>
        <p:spPr>
          <a:xfrm>
            <a:off x="7135242" y="5742396"/>
            <a:ext cx="496984"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Elus</a:t>
            </a:r>
          </a:p>
        </p:txBody>
      </p:sp>
      <p:sp>
        <p:nvSpPr>
          <p:cNvPr id="53" name="ZoneTexte 52">
            <a:extLst>
              <a:ext uri="{FF2B5EF4-FFF2-40B4-BE49-F238E27FC236}">
                <a16:creationId xmlns:a16="http://schemas.microsoft.com/office/drawing/2014/main" id="{C60D3DF1-5FF0-4DC3-894E-65AFF0A6A468}"/>
              </a:ext>
            </a:extLst>
          </p:cNvPr>
          <p:cNvSpPr txBox="1"/>
          <p:nvPr>
            <p:custDataLst>
              <p:tags r:id="rId26"/>
            </p:custDataLst>
          </p:nvPr>
        </p:nvSpPr>
        <p:spPr>
          <a:xfrm>
            <a:off x="5669563" y="5754628"/>
            <a:ext cx="1222787"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Equipe technique</a:t>
            </a:r>
          </a:p>
        </p:txBody>
      </p:sp>
      <p:sp>
        <p:nvSpPr>
          <p:cNvPr id="54" name="ZoneTexte 53">
            <a:extLst>
              <a:ext uri="{FF2B5EF4-FFF2-40B4-BE49-F238E27FC236}">
                <a16:creationId xmlns:a16="http://schemas.microsoft.com/office/drawing/2014/main" id="{EB37ED4E-2600-48C8-8AEC-D9887550A240}"/>
              </a:ext>
            </a:extLst>
          </p:cNvPr>
          <p:cNvSpPr txBox="1"/>
          <p:nvPr>
            <p:custDataLst>
              <p:tags r:id="rId27"/>
            </p:custDataLst>
          </p:nvPr>
        </p:nvSpPr>
        <p:spPr>
          <a:xfrm>
            <a:off x="7135242" y="3484445"/>
            <a:ext cx="496984"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Elus</a:t>
            </a:r>
          </a:p>
        </p:txBody>
      </p:sp>
      <p:sp>
        <p:nvSpPr>
          <p:cNvPr id="55" name="ZoneTexte 54">
            <a:extLst>
              <a:ext uri="{FF2B5EF4-FFF2-40B4-BE49-F238E27FC236}">
                <a16:creationId xmlns:a16="http://schemas.microsoft.com/office/drawing/2014/main" id="{CD9D3324-9DA3-4B89-8F99-6868FC446F53}"/>
              </a:ext>
            </a:extLst>
          </p:cNvPr>
          <p:cNvSpPr txBox="1"/>
          <p:nvPr>
            <p:custDataLst>
              <p:tags r:id="rId28"/>
            </p:custDataLst>
          </p:nvPr>
        </p:nvSpPr>
        <p:spPr>
          <a:xfrm>
            <a:off x="5529950" y="3548262"/>
            <a:ext cx="1222787"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Equipe technique</a:t>
            </a:r>
          </a:p>
        </p:txBody>
      </p:sp>
      <p:sp>
        <p:nvSpPr>
          <p:cNvPr id="31" name="Espace réservé du pied de page 2">
            <a:extLst>
              <a:ext uri="{FF2B5EF4-FFF2-40B4-BE49-F238E27FC236}">
                <a16:creationId xmlns:a16="http://schemas.microsoft.com/office/drawing/2014/main" id="{5B6C0D5D-BF87-4726-B9D5-356660B919DA}"/>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376010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4AA6177B-B2BB-4A17-A58A-DA2C61B2388A}"/>
              </a:ext>
            </a:extLst>
          </p:cNvPr>
          <p:cNvSpPr txBox="1"/>
          <p:nvPr>
            <p:custDataLst>
              <p:tags r:id="rId1"/>
            </p:custDataLst>
          </p:nvPr>
        </p:nvSpPr>
        <p:spPr>
          <a:xfrm>
            <a:off x="1129307" y="247040"/>
            <a:ext cx="7300086" cy="523220"/>
          </a:xfrm>
          <a:prstGeom prst="rect">
            <a:avLst/>
          </a:prstGeom>
          <a:noFill/>
        </p:spPr>
        <p:txBody>
          <a:bodyPr wrap="square" rtlCol="0">
            <a:spAutoFit/>
          </a:bodyPr>
          <a:lstStyle/>
          <a:p>
            <a:pPr lvl="0">
              <a:defRPr/>
            </a:pPr>
            <a:r>
              <a:rPr lang="fr-FR" sz="2800" dirty="0">
                <a:solidFill>
                  <a:prstClr val="black"/>
                </a:solidFill>
                <a:latin typeface="Arial Nova Cond Light" panose="020B0306020202020204" pitchFamily="34" charset="0"/>
              </a:rPr>
              <a:t>Effets levier du programme</a:t>
            </a:r>
          </a:p>
        </p:txBody>
      </p:sp>
      <p:sp>
        <p:nvSpPr>
          <p:cNvPr id="9" name="ZoneTexte 8">
            <a:extLst>
              <a:ext uri="{FF2B5EF4-FFF2-40B4-BE49-F238E27FC236}">
                <a16:creationId xmlns:a16="http://schemas.microsoft.com/office/drawing/2014/main" id="{62311EC7-D6C5-4BC0-9041-FF4C763635D1}"/>
              </a:ext>
            </a:extLst>
          </p:cNvPr>
          <p:cNvSpPr txBox="1"/>
          <p:nvPr>
            <p:custDataLst>
              <p:tags r:id="rId2"/>
            </p:custDataLst>
          </p:nvPr>
        </p:nvSpPr>
        <p:spPr>
          <a:xfrm>
            <a:off x="337779" y="2047682"/>
            <a:ext cx="4086385" cy="634148"/>
          </a:xfrm>
          <a:prstGeom prst="rect">
            <a:avLst/>
          </a:prstGeom>
          <a:noFill/>
        </p:spPr>
        <p:txBody>
          <a:bodyPr wrap="square" rtlCol="0">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1600" b="1" u="none" strike="noStrike" kern="1200" cap="none" spc="0" normalizeH="0" baseline="0" noProof="0" dirty="0">
                <a:ln>
                  <a:noFill/>
                </a:ln>
                <a:effectLst/>
                <a:uLnTx/>
                <a:uFillTx/>
                <a:latin typeface="Arial Nova Cond Light" panose="020B0306020202020204" pitchFamily="34" charset="0"/>
              </a:rPr>
              <a:t>Le programme a-t-il permis de débloquer ou de lancer des chantiers en attente depuis longtemps ?</a:t>
            </a:r>
            <a:endParaRPr kumimoji="0" lang="fr-FR" sz="1600" b="1" u="none" strike="noStrike" kern="1200" cap="none" spc="0" normalizeH="0" baseline="0" noProof="0" dirty="0">
              <a:ln>
                <a:noFill/>
              </a:ln>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F261725E-6283-48D7-88CF-482586577BDC}"/>
              </a:ext>
            </a:extLst>
          </p:cNvPr>
          <p:cNvSpPr/>
          <p:nvPr/>
        </p:nvSpPr>
        <p:spPr>
          <a:xfrm>
            <a:off x="4963212" y="2035760"/>
            <a:ext cx="3706763" cy="917302"/>
          </a:xfrm>
          <a:prstGeom prst="rect">
            <a:avLst/>
          </a:prstGeom>
        </p:spPr>
        <p:txBody>
          <a:bodyPr wrap="square">
            <a:spAutoFit/>
          </a:bodyPr>
          <a:lstStyle/>
          <a:p>
            <a:pPr>
              <a:lnSpc>
                <a:spcPct val="115000"/>
              </a:lnSpc>
              <a:defRPr/>
            </a:pPr>
            <a:r>
              <a:rPr lang="fr-FR" sz="1600" b="1" dirty="0">
                <a:latin typeface="Arial Nova Cond Light" panose="020B0306020202020204" pitchFamily="34" charset="0"/>
              </a:rPr>
              <a:t>La stratégie définie dans le cadre du programme Espaces Valléens a-t-elle mobilisé d'autres programmes ou dispositifs de financement ? </a:t>
            </a:r>
          </a:p>
        </p:txBody>
      </p:sp>
      <p:sp>
        <p:nvSpPr>
          <p:cNvPr id="21" name="ZoneTexte 20">
            <a:extLst>
              <a:ext uri="{FF2B5EF4-FFF2-40B4-BE49-F238E27FC236}">
                <a16:creationId xmlns:a16="http://schemas.microsoft.com/office/drawing/2014/main" id="{8A21273F-ADB0-4CCA-827E-4109ED211B33}"/>
              </a:ext>
            </a:extLst>
          </p:cNvPr>
          <p:cNvSpPr txBox="1"/>
          <p:nvPr>
            <p:custDataLst>
              <p:tags r:id="rId3"/>
            </p:custDataLst>
          </p:nvPr>
        </p:nvSpPr>
        <p:spPr>
          <a:xfrm>
            <a:off x="337779" y="4703088"/>
            <a:ext cx="4132388" cy="917302"/>
          </a:xfrm>
          <a:prstGeom prst="rect">
            <a:avLst/>
          </a:prstGeom>
          <a:noFill/>
        </p:spPr>
        <p:txBody>
          <a:bodyPr wrap="square" rtlCol="0">
            <a:spAutoFit/>
          </a:bodyPr>
          <a:lstStyle/>
          <a:p>
            <a:pPr>
              <a:lnSpc>
                <a:spcPct val="115000"/>
              </a:lnSpc>
              <a:defRPr/>
            </a:pPr>
            <a:r>
              <a:rPr lang="fr-FR" sz="1600" b="1" dirty="0">
                <a:solidFill>
                  <a:srgbClr val="E71265"/>
                </a:solidFill>
                <a:latin typeface="Arial Nova Cond Light" panose="020B0306020202020204" pitchFamily="34" charset="0"/>
              </a:rPr>
              <a:t>Le programme Espaces </a:t>
            </a:r>
            <a:r>
              <a:rPr lang="fr-FR" sz="1600" b="1" dirty="0" err="1">
                <a:solidFill>
                  <a:srgbClr val="E71265"/>
                </a:solidFill>
                <a:latin typeface="Arial Nova Cond Light" panose="020B0306020202020204" pitchFamily="34" charset="0"/>
              </a:rPr>
              <a:t>Valléens</a:t>
            </a:r>
            <a:r>
              <a:rPr lang="fr-FR" sz="1600" b="1" dirty="0">
                <a:solidFill>
                  <a:srgbClr val="E71265"/>
                </a:solidFill>
                <a:latin typeface="Arial Nova Cond Light" panose="020B0306020202020204" pitchFamily="34" charset="0"/>
              </a:rPr>
              <a:t> a-t-il permis de développer des projets avec des territoires voisins </a:t>
            </a:r>
          </a:p>
          <a:p>
            <a:pPr>
              <a:lnSpc>
                <a:spcPct val="115000"/>
              </a:lnSpc>
              <a:defRPr/>
            </a:pPr>
            <a:r>
              <a:rPr lang="fr-FR" sz="1600" b="1" dirty="0">
                <a:solidFill>
                  <a:srgbClr val="E71265"/>
                </a:solidFill>
                <a:latin typeface="Arial Nova Cond Light" panose="020B0306020202020204" pitchFamily="34" charset="0"/>
              </a:rPr>
              <a:t>ou d'autres territoires ?</a:t>
            </a:r>
          </a:p>
        </p:txBody>
      </p:sp>
      <p:cxnSp>
        <p:nvCxnSpPr>
          <p:cNvPr id="15" name="Connecteur droit 14">
            <a:extLst>
              <a:ext uri="{FF2B5EF4-FFF2-40B4-BE49-F238E27FC236}">
                <a16:creationId xmlns:a16="http://schemas.microsoft.com/office/drawing/2014/main" id="{4A1943B0-4CB8-460E-9679-F27AC5E4E125}"/>
              </a:ext>
            </a:extLst>
          </p:cNvPr>
          <p:cNvCxnSpPr/>
          <p:nvPr>
            <p:custDataLst>
              <p:tags r:id="rId4"/>
            </p:custDataLst>
          </p:nvPr>
        </p:nvCxnSpPr>
        <p:spPr>
          <a:xfrm>
            <a:off x="-9781" y="1511903"/>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16" name="ZoneTexte 15">
            <a:extLst>
              <a:ext uri="{FF2B5EF4-FFF2-40B4-BE49-F238E27FC236}">
                <a16:creationId xmlns:a16="http://schemas.microsoft.com/office/drawing/2014/main" id="{E3F7A850-919D-47E6-845E-2EFDCED46C7F}"/>
              </a:ext>
            </a:extLst>
          </p:cNvPr>
          <p:cNvSpPr txBox="1"/>
          <p:nvPr>
            <p:custDataLst>
              <p:tags r:id="rId5"/>
            </p:custDataLst>
          </p:nvPr>
        </p:nvSpPr>
        <p:spPr>
          <a:xfrm>
            <a:off x="1250959" y="1096212"/>
            <a:ext cx="7056784"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Synthèse</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pic>
        <p:nvPicPr>
          <p:cNvPr id="22" name="Image 21">
            <a:extLst>
              <a:ext uri="{FF2B5EF4-FFF2-40B4-BE49-F238E27FC236}">
                <a16:creationId xmlns:a16="http://schemas.microsoft.com/office/drawing/2014/main" id="{A77953F2-887B-434D-A511-0A19439598E4}"/>
              </a:ext>
            </a:extLst>
          </p:cNvPr>
          <p:cNvPicPr>
            <a:picLocks noChangeAspect="1"/>
          </p:cNvPicPr>
          <p:nvPr>
            <p:custDataLst>
              <p:tags r:id="rId6"/>
            </p:custDataLst>
          </p:nvPr>
        </p:nvPicPr>
        <p:blipFill rotWithShape="1">
          <a:blip r:embed="rId22"/>
          <a:srcRect l="11074" r="48704"/>
          <a:stretch/>
        </p:blipFill>
        <p:spPr>
          <a:xfrm>
            <a:off x="5292172" y="4644919"/>
            <a:ext cx="1330385" cy="1196286"/>
          </a:xfrm>
          <a:prstGeom prst="rect">
            <a:avLst/>
          </a:prstGeom>
        </p:spPr>
      </p:pic>
      <p:pic>
        <p:nvPicPr>
          <p:cNvPr id="23" name="Image 22">
            <a:extLst>
              <a:ext uri="{FF2B5EF4-FFF2-40B4-BE49-F238E27FC236}">
                <a16:creationId xmlns:a16="http://schemas.microsoft.com/office/drawing/2014/main" id="{0E1FFF33-6EB8-4D25-9CE1-51B3BCA4919E}"/>
              </a:ext>
            </a:extLst>
          </p:cNvPr>
          <p:cNvPicPr>
            <a:picLocks noChangeAspect="1"/>
          </p:cNvPicPr>
          <p:nvPr>
            <p:custDataLst>
              <p:tags r:id="rId7"/>
            </p:custDataLst>
          </p:nvPr>
        </p:nvPicPr>
        <p:blipFill rotWithShape="1">
          <a:blip r:embed="rId22"/>
          <a:srcRect l="51735" t="-3922"/>
          <a:stretch/>
        </p:blipFill>
        <p:spPr>
          <a:xfrm>
            <a:off x="6641075" y="4631573"/>
            <a:ext cx="1596440" cy="1243204"/>
          </a:xfrm>
          <a:prstGeom prst="rect">
            <a:avLst/>
          </a:prstGeom>
        </p:spPr>
      </p:pic>
      <p:sp>
        <p:nvSpPr>
          <p:cNvPr id="25" name="ZoneTexte 24">
            <a:extLst>
              <a:ext uri="{FF2B5EF4-FFF2-40B4-BE49-F238E27FC236}">
                <a16:creationId xmlns:a16="http://schemas.microsoft.com/office/drawing/2014/main" id="{A74EAA83-9BAD-4E64-A13B-E30B6AA9B5EF}"/>
              </a:ext>
            </a:extLst>
          </p:cNvPr>
          <p:cNvSpPr txBox="1"/>
          <p:nvPr>
            <p:custDataLst>
              <p:tags r:id="rId8"/>
            </p:custDataLst>
          </p:nvPr>
        </p:nvSpPr>
        <p:spPr>
          <a:xfrm>
            <a:off x="5727569" y="5174959"/>
            <a:ext cx="537594" cy="307777"/>
          </a:xfrm>
          <a:prstGeom prst="rect">
            <a:avLst/>
          </a:prstGeom>
          <a:solidFill>
            <a:srgbClr val="FFA600"/>
          </a:solidFill>
        </p:spPr>
        <p:txBody>
          <a:bodyPr wrap="square" rtlCol="0">
            <a:spAutoFit/>
          </a:bodyPr>
          <a:lstStyle/>
          <a:p>
            <a:r>
              <a:rPr lang="fr-FR" sz="1400" b="1" dirty="0">
                <a:solidFill>
                  <a:schemeClr val="bg1"/>
                </a:solidFill>
              </a:rPr>
              <a:t>51 %</a:t>
            </a:r>
          </a:p>
        </p:txBody>
      </p:sp>
      <p:sp>
        <p:nvSpPr>
          <p:cNvPr id="26" name="ZoneTexte 25">
            <a:extLst>
              <a:ext uri="{FF2B5EF4-FFF2-40B4-BE49-F238E27FC236}">
                <a16:creationId xmlns:a16="http://schemas.microsoft.com/office/drawing/2014/main" id="{F2B06348-3CF4-4641-A5AF-D0306B814C55}"/>
              </a:ext>
            </a:extLst>
          </p:cNvPr>
          <p:cNvSpPr txBox="1"/>
          <p:nvPr>
            <p:custDataLst>
              <p:tags r:id="rId9"/>
            </p:custDataLst>
          </p:nvPr>
        </p:nvSpPr>
        <p:spPr>
          <a:xfrm>
            <a:off x="6889942" y="5174960"/>
            <a:ext cx="565580" cy="307777"/>
          </a:xfrm>
          <a:prstGeom prst="rect">
            <a:avLst/>
          </a:prstGeom>
          <a:solidFill>
            <a:srgbClr val="E849D2"/>
          </a:solidFill>
        </p:spPr>
        <p:txBody>
          <a:bodyPr wrap="square" rtlCol="0">
            <a:spAutoFit/>
          </a:bodyPr>
          <a:lstStyle/>
          <a:p>
            <a:r>
              <a:rPr lang="fr-FR" sz="1400" b="1" dirty="0">
                <a:solidFill>
                  <a:schemeClr val="bg1"/>
                </a:solidFill>
              </a:rPr>
              <a:t>61 %</a:t>
            </a:r>
          </a:p>
        </p:txBody>
      </p:sp>
      <p:sp>
        <p:nvSpPr>
          <p:cNvPr id="2" name="Rectangle 1">
            <a:extLst>
              <a:ext uri="{FF2B5EF4-FFF2-40B4-BE49-F238E27FC236}">
                <a16:creationId xmlns:a16="http://schemas.microsoft.com/office/drawing/2014/main" id="{256BFCE6-FB53-4E0F-ABEC-A648A1E43286}"/>
              </a:ext>
            </a:extLst>
          </p:cNvPr>
          <p:cNvSpPr/>
          <p:nvPr/>
        </p:nvSpPr>
        <p:spPr>
          <a:xfrm>
            <a:off x="5559557" y="5004691"/>
            <a:ext cx="747749" cy="16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F1A1940A-DE7E-461B-96A4-65F49CD14BD7}"/>
              </a:ext>
            </a:extLst>
          </p:cNvPr>
          <p:cNvSpPr txBox="1"/>
          <p:nvPr>
            <p:custDataLst>
              <p:tags r:id="rId10"/>
            </p:custDataLst>
          </p:nvPr>
        </p:nvSpPr>
        <p:spPr>
          <a:xfrm>
            <a:off x="6958538" y="5765909"/>
            <a:ext cx="496984"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Elus</a:t>
            </a:r>
          </a:p>
        </p:txBody>
      </p:sp>
      <p:sp>
        <p:nvSpPr>
          <p:cNvPr id="28" name="ZoneTexte 27">
            <a:extLst>
              <a:ext uri="{FF2B5EF4-FFF2-40B4-BE49-F238E27FC236}">
                <a16:creationId xmlns:a16="http://schemas.microsoft.com/office/drawing/2014/main" id="{F7F0D643-A458-4CAC-9B68-0AB09DC925CF}"/>
              </a:ext>
            </a:extLst>
          </p:cNvPr>
          <p:cNvSpPr txBox="1"/>
          <p:nvPr>
            <p:custDataLst>
              <p:tags r:id="rId11"/>
            </p:custDataLst>
          </p:nvPr>
        </p:nvSpPr>
        <p:spPr>
          <a:xfrm>
            <a:off x="5492859" y="5778141"/>
            <a:ext cx="1222787"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Equipe technique</a:t>
            </a:r>
          </a:p>
        </p:txBody>
      </p:sp>
      <p:cxnSp>
        <p:nvCxnSpPr>
          <p:cNvPr id="29" name="Connecteur droit avec flèche 28">
            <a:extLst>
              <a:ext uri="{FF2B5EF4-FFF2-40B4-BE49-F238E27FC236}">
                <a16:creationId xmlns:a16="http://schemas.microsoft.com/office/drawing/2014/main" id="{C9CCC62F-36E6-4BA9-B4E2-F11BDA97A5F8}"/>
              </a:ext>
            </a:extLst>
          </p:cNvPr>
          <p:cNvCxnSpPr>
            <a:cxnSpLocks/>
          </p:cNvCxnSpPr>
          <p:nvPr/>
        </p:nvCxnSpPr>
        <p:spPr>
          <a:xfrm flipV="1">
            <a:off x="4220024" y="5168776"/>
            <a:ext cx="1186774" cy="2655"/>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42D86B59-69B1-44E4-8155-B1B5D2EBA9F8}"/>
              </a:ext>
            </a:extLst>
          </p:cNvPr>
          <p:cNvPicPr>
            <a:picLocks noChangeAspect="1"/>
          </p:cNvPicPr>
          <p:nvPr/>
        </p:nvPicPr>
        <p:blipFill rotWithShape="1">
          <a:blip r:embed="rId23"/>
          <a:srcRect l="24515" t="-695" r="24729" b="-1900"/>
          <a:stretch/>
        </p:blipFill>
        <p:spPr>
          <a:xfrm>
            <a:off x="655194" y="2710684"/>
            <a:ext cx="1099896" cy="1088293"/>
          </a:xfrm>
          <a:prstGeom prst="rect">
            <a:avLst/>
          </a:prstGeom>
        </p:spPr>
      </p:pic>
      <p:sp>
        <p:nvSpPr>
          <p:cNvPr id="31" name="ZoneTexte 30">
            <a:extLst>
              <a:ext uri="{FF2B5EF4-FFF2-40B4-BE49-F238E27FC236}">
                <a16:creationId xmlns:a16="http://schemas.microsoft.com/office/drawing/2014/main" id="{1D47F1F2-6525-487A-B033-412C3AD74EE4}"/>
              </a:ext>
            </a:extLst>
          </p:cNvPr>
          <p:cNvSpPr txBox="1"/>
          <p:nvPr>
            <p:custDataLst>
              <p:tags r:id="rId12"/>
            </p:custDataLst>
          </p:nvPr>
        </p:nvSpPr>
        <p:spPr>
          <a:xfrm>
            <a:off x="934627" y="3132287"/>
            <a:ext cx="571959" cy="307777"/>
          </a:xfrm>
          <a:prstGeom prst="rect">
            <a:avLst/>
          </a:prstGeom>
          <a:solidFill>
            <a:srgbClr val="FFA600"/>
          </a:solidFill>
        </p:spPr>
        <p:txBody>
          <a:bodyPr wrap="square" rtlCol="0">
            <a:spAutoFit/>
          </a:bodyPr>
          <a:lstStyle/>
          <a:p>
            <a:pPr algn="ctr"/>
            <a:r>
              <a:rPr lang="fr-FR" sz="1400" b="1" dirty="0">
                <a:solidFill>
                  <a:schemeClr val="bg1"/>
                </a:solidFill>
              </a:rPr>
              <a:t>89%</a:t>
            </a:r>
          </a:p>
        </p:txBody>
      </p:sp>
      <p:pic>
        <p:nvPicPr>
          <p:cNvPr id="32" name="Image 31">
            <a:extLst>
              <a:ext uri="{FF2B5EF4-FFF2-40B4-BE49-F238E27FC236}">
                <a16:creationId xmlns:a16="http://schemas.microsoft.com/office/drawing/2014/main" id="{44A99701-7791-45A5-B557-23F76328B992}"/>
              </a:ext>
            </a:extLst>
          </p:cNvPr>
          <p:cNvPicPr>
            <a:picLocks noChangeAspect="1"/>
          </p:cNvPicPr>
          <p:nvPr/>
        </p:nvPicPr>
        <p:blipFill>
          <a:blip r:embed="rId24"/>
          <a:stretch>
            <a:fillRect/>
          </a:stretch>
        </p:blipFill>
        <p:spPr>
          <a:xfrm>
            <a:off x="1611977" y="2733510"/>
            <a:ext cx="2153314" cy="1054058"/>
          </a:xfrm>
          <a:prstGeom prst="rect">
            <a:avLst/>
          </a:prstGeom>
        </p:spPr>
      </p:pic>
      <p:sp>
        <p:nvSpPr>
          <p:cNvPr id="33" name="ZoneTexte 32">
            <a:extLst>
              <a:ext uri="{FF2B5EF4-FFF2-40B4-BE49-F238E27FC236}">
                <a16:creationId xmlns:a16="http://schemas.microsoft.com/office/drawing/2014/main" id="{5214412C-2410-4109-9CE5-64EFF9DE0505}"/>
              </a:ext>
            </a:extLst>
          </p:cNvPr>
          <p:cNvSpPr txBox="1"/>
          <p:nvPr>
            <p:custDataLst>
              <p:tags r:id="rId13"/>
            </p:custDataLst>
          </p:nvPr>
        </p:nvSpPr>
        <p:spPr>
          <a:xfrm>
            <a:off x="2471131" y="3174018"/>
            <a:ext cx="582192" cy="307777"/>
          </a:xfrm>
          <a:prstGeom prst="rect">
            <a:avLst/>
          </a:prstGeom>
          <a:solidFill>
            <a:srgbClr val="E849D2"/>
          </a:solidFill>
        </p:spPr>
        <p:txBody>
          <a:bodyPr wrap="square" rtlCol="0">
            <a:spAutoFit/>
          </a:bodyPr>
          <a:lstStyle/>
          <a:p>
            <a:r>
              <a:rPr lang="fr-FR" sz="1400" b="1" dirty="0">
                <a:solidFill>
                  <a:schemeClr val="bg1"/>
                </a:solidFill>
              </a:rPr>
              <a:t>88%</a:t>
            </a:r>
          </a:p>
        </p:txBody>
      </p:sp>
      <p:sp>
        <p:nvSpPr>
          <p:cNvPr id="34" name="ZoneTexte 33">
            <a:extLst>
              <a:ext uri="{FF2B5EF4-FFF2-40B4-BE49-F238E27FC236}">
                <a16:creationId xmlns:a16="http://schemas.microsoft.com/office/drawing/2014/main" id="{EA4F1175-AAAB-4FE4-8619-A1C028856B9E}"/>
              </a:ext>
            </a:extLst>
          </p:cNvPr>
          <p:cNvSpPr txBox="1"/>
          <p:nvPr>
            <p:custDataLst>
              <p:tags r:id="rId14"/>
            </p:custDataLst>
          </p:nvPr>
        </p:nvSpPr>
        <p:spPr>
          <a:xfrm>
            <a:off x="2482746" y="3792836"/>
            <a:ext cx="496984"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Elus</a:t>
            </a:r>
          </a:p>
        </p:txBody>
      </p:sp>
      <p:sp>
        <p:nvSpPr>
          <p:cNvPr id="35" name="ZoneTexte 34">
            <a:extLst>
              <a:ext uri="{FF2B5EF4-FFF2-40B4-BE49-F238E27FC236}">
                <a16:creationId xmlns:a16="http://schemas.microsoft.com/office/drawing/2014/main" id="{76797917-F83C-4658-B7D6-95CD4C93819F}"/>
              </a:ext>
            </a:extLst>
          </p:cNvPr>
          <p:cNvSpPr txBox="1"/>
          <p:nvPr>
            <p:custDataLst>
              <p:tags r:id="rId15"/>
            </p:custDataLst>
          </p:nvPr>
        </p:nvSpPr>
        <p:spPr>
          <a:xfrm>
            <a:off x="623506" y="3776151"/>
            <a:ext cx="1222787"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Equipe technique</a:t>
            </a:r>
          </a:p>
        </p:txBody>
      </p:sp>
      <p:pic>
        <p:nvPicPr>
          <p:cNvPr id="8" name="Graphique 7" descr="Jauge">
            <a:extLst>
              <a:ext uri="{FF2B5EF4-FFF2-40B4-BE49-F238E27FC236}">
                <a16:creationId xmlns:a16="http://schemas.microsoft.com/office/drawing/2014/main" id="{F65DC64D-F15E-4DD3-ADC6-3EFC4768E7C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487733" y="2816617"/>
            <a:ext cx="914400" cy="914400"/>
          </a:xfrm>
          <a:prstGeom prst="rect">
            <a:avLst/>
          </a:prstGeom>
        </p:spPr>
      </p:pic>
      <p:pic>
        <p:nvPicPr>
          <p:cNvPr id="36" name="Graphique 35" descr="Jauge">
            <a:extLst>
              <a:ext uri="{FF2B5EF4-FFF2-40B4-BE49-F238E27FC236}">
                <a16:creationId xmlns:a16="http://schemas.microsoft.com/office/drawing/2014/main" id="{021E4C6E-A7A0-43B0-9EC5-7F60E861472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843772" y="2812974"/>
            <a:ext cx="914400" cy="914400"/>
          </a:xfrm>
          <a:prstGeom prst="rect">
            <a:avLst/>
          </a:prstGeom>
        </p:spPr>
      </p:pic>
      <p:sp>
        <p:nvSpPr>
          <p:cNvPr id="37" name="ZoneTexte 36">
            <a:extLst>
              <a:ext uri="{FF2B5EF4-FFF2-40B4-BE49-F238E27FC236}">
                <a16:creationId xmlns:a16="http://schemas.microsoft.com/office/drawing/2014/main" id="{AB1EB8D0-03B1-4B37-9267-27EA57383CDB}"/>
              </a:ext>
            </a:extLst>
          </p:cNvPr>
          <p:cNvSpPr txBox="1"/>
          <p:nvPr>
            <p:custDataLst>
              <p:tags r:id="rId16"/>
            </p:custDataLst>
          </p:nvPr>
        </p:nvSpPr>
        <p:spPr>
          <a:xfrm>
            <a:off x="5724956" y="3617739"/>
            <a:ext cx="537594" cy="307777"/>
          </a:xfrm>
          <a:prstGeom prst="rect">
            <a:avLst/>
          </a:prstGeom>
          <a:solidFill>
            <a:schemeClr val="bg1"/>
          </a:solidFill>
        </p:spPr>
        <p:txBody>
          <a:bodyPr wrap="square" rtlCol="0">
            <a:spAutoFit/>
          </a:bodyPr>
          <a:lstStyle/>
          <a:p>
            <a:r>
              <a:rPr lang="fr-FR" sz="1400" b="1" dirty="0">
                <a:solidFill>
                  <a:srgbClr val="FFA600"/>
                </a:solidFill>
              </a:rPr>
              <a:t>74 %</a:t>
            </a:r>
          </a:p>
        </p:txBody>
      </p:sp>
      <p:sp>
        <p:nvSpPr>
          <p:cNvPr id="38" name="ZoneTexte 37">
            <a:extLst>
              <a:ext uri="{FF2B5EF4-FFF2-40B4-BE49-F238E27FC236}">
                <a16:creationId xmlns:a16="http://schemas.microsoft.com/office/drawing/2014/main" id="{4F9BEE32-EBCC-4190-8837-1456ED1660F4}"/>
              </a:ext>
            </a:extLst>
          </p:cNvPr>
          <p:cNvSpPr txBox="1"/>
          <p:nvPr>
            <p:custDataLst>
              <p:tags r:id="rId17"/>
            </p:custDataLst>
          </p:nvPr>
        </p:nvSpPr>
        <p:spPr>
          <a:xfrm>
            <a:off x="7110805" y="3833043"/>
            <a:ext cx="496984"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Elus</a:t>
            </a:r>
          </a:p>
        </p:txBody>
      </p:sp>
      <p:sp>
        <p:nvSpPr>
          <p:cNvPr id="39" name="ZoneTexte 38">
            <a:extLst>
              <a:ext uri="{FF2B5EF4-FFF2-40B4-BE49-F238E27FC236}">
                <a16:creationId xmlns:a16="http://schemas.microsoft.com/office/drawing/2014/main" id="{E7854B34-32E8-4C27-8933-37ADC18162F4}"/>
              </a:ext>
            </a:extLst>
          </p:cNvPr>
          <p:cNvSpPr txBox="1"/>
          <p:nvPr>
            <p:custDataLst>
              <p:tags r:id="rId18"/>
            </p:custDataLst>
          </p:nvPr>
        </p:nvSpPr>
        <p:spPr>
          <a:xfrm>
            <a:off x="5478610" y="3841921"/>
            <a:ext cx="1222787" cy="276999"/>
          </a:xfrm>
          <a:prstGeom prst="rect">
            <a:avLst/>
          </a:prstGeom>
          <a:noFill/>
        </p:spPr>
        <p:txBody>
          <a:bodyPr wrap="square" rtlCol="0">
            <a:spAutoFit/>
          </a:bodyPr>
          <a:lstStyle/>
          <a:p>
            <a:r>
              <a:rPr lang="fr-FR" sz="1200" dirty="0">
                <a:solidFill>
                  <a:prstClr val="black"/>
                </a:solidFill>
                <a:latin typeface="Arial Nova Cond Light" panose="020B0306020202020204" pitchFamily="34" charset="0"/>
                <a:cs typeface="Calibri" panose="020F0502020204030204" pitchFamily="34" charset="0"/>
              </a:rPr>
              <a:t>Equipe technique</a:t>
            </a:r>
          </a:p>
        </p:txBody>
      </p:sp>
      <p:sp>
        <p:nvSpPr>
          <p:cNvPr id="40" name="ZoneTexte 39">
            <a:extLst>
              <a:ext uri="{FF2B5EF4-FFF2-40B4-BE49-F238E27FC236}">
                <a16:creationId xmlns:a16="http://schemas.microsoft.com/office/drawing/2014/main" id="{A0E57E89-71BB-4437-8CDB-EEB9A5489781}"/>
              </a:ext>
            </a:extLst>
          </p:cNvPr>
          <p:cNvSpPr txBox="1"/>
          <p:nvPr>
            <p:custDataLst>
              <p:tags r:id="rId19"/>
            </p:custDataLst>
          </p:nvPr>
        </p:nvSpPr>
        <p:spPr>
          <a:xfrm>
            <a:off x="7074123" y="3556822"/>
            <a:ext cx="537594" cy="307777"/>
          </a:xfrm>
          <a:prstGeom prst="rect">
            <a:avLst/>
          </a:prstGeom>
          <a:solidFill>
            <a:schemeClr val="bg1"/>
          </a:solidFill>
        </p:spPr>
        <p:txBody>
          <a:bodyPr wrap="square" rtlCol="0">
            <a:spAutoFit/>
          </a:bodyPr>
          <a:lstStyle/>
          <a:p>
            <a:r>
              <a:rPr lang="fr-FR" sz="1400" b="1" dirty="0">
                <a:solidFill>
                  <a:srgbClr val="E849D2"/>
                </a:solidFill>
              </a:rPr>
              <a:t>68 %</a:t>
            </a:r>
          </a:p>
        </p:txBody>
      </p:sp>
      <p:sp>
        <p:nvSpPr>
          <p:cNvPr id="41" name="Espace réservé du pied de page 2">
            <a:extLst>
              <a:ext uri="{FF2B5EF4-FFF2-40B4-BE49-F238E27FC236}">
                <a16:creationId xmlns:a16="http://schemas.microsoft.com/office/drawing/2014/main" id="{6704204D-C65B-4649-9DEB-C480A3072B38}"/>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422892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A4DD5F-0D3D-4D99-AA62-2C477CF7E617}"/>
              </a:ext>
            </a:extLst>
          </p:cNvPr>
          <p:cNvSpPr/>
          <p:nvPr>
            <p:custDataLst>
              <p:tags r:id="rId1"/>
            </p:custDataLst>
          </p:nvPr>
        </p:nvSpPr>
        <p:spPr>
          <a:xfrm>
            <a:off x="5066345" y="1426304"/>
            <a:ext cx="3504130" cy="371962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165628B-20F0-4763-A83E-0069514036E7}"/>
              </a:ext>
            </a:extLst>
          </p:cNvPr>
          <p:cNvSpPr txBox="1"/>
          <p:nvPr>
            <p:custDataLst>
              <p:tags r:id="rId2"/>
            </p:custDataLst>
          </p:nvPr>
        </p:nvSpPr>
        <p:spPr>
          <a:xfrm>
            <a:off x="1250959" y="930747"/>
            <a:ext cx="7056784" cy="415691"/>
          </a:xfrm>
          <a:prstGeom prst="rect">
            <a:avLst/>
          </a:prstGeom>
          <a:noFill/>
        </p:spPr>
        <p:txBody>
          <a:bodyPr wrap="square" rtlCol="0">
            <a:spAutoFit/>
          </a:bodyPr>
          <a:lstStyle/>
          <a:p>
            <a:pPr lvl="0" algn="ctr">
              <a:lnSpc>
                <a:spcPct val="115000"/>
              </a:lnSpc>
              <a:defRPr/>
            </a:pPr>
            <a:r>
              <a:rPr lang="fr-FR" sz="20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Fédération des acteurs de la destination</a:t>
            </a:r>
            <a:endParaRPr lang="fr-FR" sz="20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3"/>
            </p:custDataLst>
          </p:nvPr>
        </p:nvCxnSpPr>
        <p:spPr>
          <a:xfrm>
            <a:off x="-9781" y="1346438"/>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13" name="ZoneTexte 12">
            <a:extLst>
              <a:ext uri="{FF2B5EF4-FFF2-40B4-BE49-F238E27FC236}">
                <a16:creationId xmlns:a16="http://schemas.microsoft.com/office/drawing/2014/main" id="{05AC3D82-E170-4DC4-B525-5185E1E13F9E}"/>
              </a:ext>
            </a:extLst>
          </p:cNvPr>
          <p:cNvSpPr txBox="1"/>
          <p:nvPr>
            <p:custDataLst>
              <p:tags r:id="rId4"/>
            </p:custDataLst>
          </p:nvPr>
        </p:nvSpPr>
        <p:spPr>
          <a:xfrm>
            <a:off x="334095" y="5363059"/>
            <a:ext cx="8475809" cy="877163"/>
          </a:xfrm>
          <a:prstGeom prst="rect">
            <a:avLst/>
          </a:prstGeom>
          <a:noFill/>
        </p:spPr>
        <p:txBody>
          <a:bodyPr wrap="square" rtlCol="0">
            <a:spAutoFit/>
          </a:bodyPr>
          <a:lstStyle/>
          <a:p>
            <a:pPr marL="92075">
              <a:spcBef>
                <a:spcPts val="600"/>
              </a:spcBef>
            </a:pPr>
            <a:r>
              <a:rPr lang="fr-FR" sz="1600" dirty="0">
                <a:solidFill>
                  <a:prstClr val="black"/>
                </a:solidFill>
                <a:latin typeface="Arial Nova Cond Light" panose="020B0306020202020204" pitchFamily="34" charset="0"/>
                <a:cs typeface="Calibri" panose="020F0502020204030204" pitchFamily="34" charset="0"/>
              </a:rPr>
              <a:t>Une large mobilisation des acteurs lors de la rédaction de la stratégie mais un délitement de la mobilisation au fil du programme.</a:t>
            </a:r>
            <a:endParaRPr lang="fr-FR" sz="1400" dirty="0">
              <a:solidFill>
                <a:prstClr val="black"/>
              </a:solidFill>
              <a:latin typeface="Arial Nova Cond Light" panose="020B0306020202020204" pitchFamily="34" charset="0"/>
              <a:cs typeface="Calibri" panose="020F0502020204030204" pitchFamily="34" charset="0"/>
            </a:endParaRPr>
          </a:p>
          <a:p>
            <a:pPr marL="285750" indent="-193675">
              <a:spcBef>
                <a:spcPts val="600"/>
              </a:spcBef>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4AA6177B-B2BB-4A17-A58A-DA2C61B2388A}"/>
              </a:ext>
            </a:extLst>
          </p:cNvPr>
          <p:cNvSpPr txBox="1"/>
          <p:nvPr>
            <p:custDataLst>
              <p:tags r:id="rId5"/>
            </p:custDataLst>
          </p:nvPr>
        </p:nvSpPr>
        <p:spPr>
          <a:xfrm>
            <a:off x="1129307" y="247040"/>
            <a:ext cx="7300086" cy="523220"/>
          </a:xfrm>
          <a:prstGeom prst="rect">
            <a:avLst/>
          </a:prstGeom>
          <a:noFill/>
        </p:spPr>
        <p:txBody>
          <a:bodyPr wrap="square" rtlCol="0">
            <a:spAutoFit/>
          </a:bodyPr>
          <a:lstStyle/>
          <a:p>
            <a:pPr lvl="0">
              <a:defRPr/>
            </a:pPr>
            <a:r>
              <a:rPr lang="fr-FR" sz="2800" dirty="0">
                <a:solidFill>
                  <a:prstClr val="black"/>
                </a:solidFill>
                <a:latin typeface="Arial Nova Cond Light" panose="020B0306020202020204" pitchFamily="34" charset="0"/>
              </a:rPr>
              <a:t>Mise en </a:t>
            </a:r>
            <a:r>
              <a:rPr lang="fr-FR" sz="2800" dirty="0" err="1">
                <a:solidFill>
                  <a:prstClr val="black"/>
                </a:solidFill>
                <a:latin typeface="Arial Nova Cond Light" panose="020B0306020202020204" pitchFamily="34" charset="0"/>
              </a:rPr>
              <a:t>oeuvre</a:t>
            </a:r>
            <a:endParaRPr lang="fr-FR" sz="2800" dirty="0">
              <a:solidFill>
                <a:prstClr val="black"/>
              </a:solidFill>
              <a:latin typeface="Arial Nova Cond Light" panose="020B0306020202020204" pitchFamily="34" charset="0"/>
            </a:endParaRPr>
          </a:p>
        </p:txBody>
      </p:sp>
      <p:pic>
        <p:nvPicPr>
          <p:cNvPr id="2" name="Image 1">
            <a:extLst>
              <a:ext uri="{FF2B5EF4-FFF2-40B4-BE49-F238E27FC236}">
                <a16:creationId xmlns:a16="http://schemas.microsoft.com/office/drawing/2014/main" id="{E4DD8B7B-3443-4156-94F4-1C0E391C5136}"/>
              </a:ext>
            </a:extLst>
          </p:cNvPr>
          <p:cNvPicPr>
            <a:picLocks noChangeAspect="1"/>
          </p:cNvPicPr>
          <p:nvPr>
            <p:custDataLst>
              <p:tags r:id="rId6"/>
            </p:custDataLst>
          </p:nvPr>
        </p:nvPicPr>
        <p:blipFill rotWithShape="1">
          <a:blip r:embed="rId19"/>
          <a:srcRect l="810" t="11523" r="32829" b="40882"/>
          <a:stretch/>
        </p:blipFill>
        <p:spPr>
          <a:xfrm>
            <a:off x="266742" y="2664382"/>
            <a:ext cx="4097177" cy="1156964"/>
          </a:xfrm>
          <a:prstGeom prst="rect">
            <a:avLst/>
          </a:prstGeom>
        </p:spPr>
      </p:pic>
      <p:sp>
        <p:nvSpPr>
          <p:cNvPr id="8" name="ZoneTexte 7">
            <a:extLst>
              <a:ext uri="{FF2B5EF4-FFF2-40B4-BE49-F238E27FC236}">
                <a16:creationId xmlns:a16="http://schemas.microsoft.com/office/drawing/2014/main" id="{29A20557-5EF3-4CF7-A049-2FF5910216B9}"/>
              </a:ext>
            </a:extLst>
          </p:cNvPr>
          <p:cNvSpPr txBox="1"/>
          <p:nvPr>
            <p:custDataLst>
              <p:tags r:id="rId7"/>
            </p:custDataLst>
          </p:nvPr>
        </p:nvSpPr>
        <p:spPr>
          <a:xfrm>
            <a:off x="266741" y="1459135"/>
            <a:ext cx="4729827" cy="830997"/>
          </a:xfrm>
          <a:prstGeom prst="rect">
            <a:avLst/>
          </a:prstGeom>
          <a:noFill/>
        </p:spPr>
        <p:txBody>
          <a:bodyPr wrap="square" rtlCol="0">
            <a:spAutoFit/>
          </a:bodyPr>
          <a:lstStyle/>
          <a:p>
            <a:pPr algn="ctr"/>
            <a:r>
              <a:rPr lang="fr-FR" sz="1600" b="1" dirty="0">
                <a:solidFill>
                  <a:prstClr val="black"/>
                </a:solidFill>
                <a:latin typeface="Arial Nova Cond Light" panose="020B0306020202020204" pitchFamily="34" charset="0"/>
              </a:rPr>
              <a:t>76% </a:t>
            </a:r>
            <a:r>
              <a:rPr lang="fr-FR" sz="1600" dirty="0">
                <a:solidFill>
                  <a:prstClr val="black"/>
                </a:solidFill>
                <a:latin typeface="Arial Nova Cond Light" panose="020B0306020202020204" pitchFamily="34" charset="0"/>
              </a:rPr>
              <a:t>des équipes techniques estiment que le programme a permis de </a:t>
            </a:r>
            <a:r>
              <a:rPr lang="fr-FR" sz="1600" b="1" dirty="0">
                <a:solidFill>
                  <a:schemeClr val="accent6"/>
                </a:solidFill>
                <a:latin typeface="Arial Nova Cond Light" panose="020B0306020202020204" pitchFamily="34" charset="0"/>
              </a:rPr>
              <a:t>fédérer les acteurs de la destination autour d’enjeux partagés.</a:t>
            </a:r>
            <a:endParaRPr lang="fr-FR" sz="1600" dirty="0">
              <a:solidFill>
                <a:schemeClr val="accent6"/>
              </a:solidFill>
              <a:latin typeface="Arial Nova Cond Light" panose="020B0306020202020204" pitchFamily="34" charset="0"/>
            </a:endParaRPr>
          </a:p>
        </p:txBody>
      </p:sp>
      <p:sp>
        <p:nvSpPr>
          <p:cNvPr id="9" name="ZoneTexte 8">
            <a:extLst>
              <a:ext uri="{FF2B5EF4-FFF2-40B4-BE49-F238E27FC236}">
                <a16:creationId xmlns:a16="http://schemas.microsoft.com/office/drawing/2014/main" id="{54A4D883-5440-4961-8E2A-065B7586F8F9}"/>
              </a:ext>
            </a:extLst>
          </p:cNvPr>
          <p:cNvSpPr txBox="1"/>
          <p:nvPr>
            <p:custDataLst>
              <p:tags r:id="rId8"/>
            </p:custDataLst>
          </p:nvPr>
        </p:nvSpPr>
        <p:spPr>
          <a:xfrm>
            <a:off x="1864747" y="4007606"/>
            <a:ext cx="1150449" cy="338554"/>
          </a:xfrm>
          <a:prstGeom prst="rect">
            <a:avLst/>
          </a:prstGeom>
          <a:noFill/>
        </p:spPr>
        <p:txBody>
          <a:bodyPr wrap="square" rtlCol="0">
            <a:spAutoFit/>
          </a:bodyPr>
          <a:lstStyle/>
          <a:p>
            <a:r>
              <a:rPr lang="fr-FR" sz="1600" b="1" dirty="0">
                <a:solidFill>
                  <a:prstClr val="black"/>
                </a:solidFill>
                <a:latin typeface="Arial Nova Cond Light" panose="020B0306020202020204" pitchFamily="34" charset="0"/>
              </a:rPr>
              <a:t>74% </a:t>
            </a:r>
            <a:r>
              <a:rPr lang="fr-FR" sz="1400" dirty="0">
                <a:solidFill>
                  <a:prstClr val="black"/>
                </a:solidFill>
                <a:latin typeface="Arial Nova Cond Light" panose="020B0306020202020204" pitchFamily="34" charset="0"/>
              </a:rPr>
              <a:t>des élus</a:t>
            </a:r>
            <a:endParaRPr lang="fr-FR" sz="1400" dirty="0">
              <a:solidFill>
                <a:schemeClr val="accent6"/>
              </a:solidFill>
              <a:latin typeface="Arial Nova Cond Light" panose="020B0306020202020204" pitchFamily="34" charset="0"/>
            </a:endParaRPr>
          </a:p>
        </p:txBody>
      </p:sp>
      <p:sp>
        <p:nvSpPr>
          <p:cNvPr id="10" name="Accolade fermante 9">
            <a:extLst>
              <a:ext uri="{FF2B5EF4-FFF2-40B4-BE49-F238E27FC236}">
                <a16:creationId xmlns:a16="http://schemas.microsoft.com/office/drawing/2014/main" id="{D9B1F455-4DFC-40F8-99C5-BEF9A355C4B1}"/>
              </a:ext>
            </a:extLst>
          </p:cNvPr>
          <p:cNvSpPr/>
          <p:nvPr>
            <p:custDataLst>
              <p:tags r:id="rId9"/>
            </p:custDataLst>
          </p:nvPr>
        </p:nvSpPr>
        <p:spPr>
          <a:xfrm rot="16200000">
            <a:off x="2249206" y="1367205"/>
            <a:ext cx="171145" cy="2324098"/>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a:extLst>
              <a:ext uri="{FF2B5EF4-FFF2-40B4-BE49-F238E27FC236}">
                <a16:creationId xmlns:a16="http://schemas.microsoft.com/office/drawing/2014/main" id="{4F0A3FBD-85AA-4927-AF96-86E2AD73C259}"/>
              </a:ext>
            </a:extLst>
          </p:cNvPr>
          <p:cNvSpPr/>
          <p:nvPr>
            <p:custDataLst>
              <p:tags r:id="rId10"/>
            </p:custDataLst>
          </p:nvPr>
        </p:nvSpPr>
        <p:spPr>
          <a:xfrm rot="5400000">
            <a:off x="2300336" y="2819898"/>
            <a:ext cx="68885" cy="2324098"/>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 name="Image 2">
            <a:extLst>
              <a:ext uri="{FF2B5EF4-FFF2-40B4-BE49-F238E27FC236}">
                <a16:creationId xmlns:a16="http://schemas.microsoft.com/office/drawing/2014/main" id="{227403B8-5E24-4073-81FB-2EDF1CDA323F}"/>
              </a:ext>
            </a:extLst>
          </p:cNvPr>
          <p:cNvPicPr>
            <a:picLocks noChangeAspect="1"/>
          </p:cNvPicPr>
          <p:nvPr>
            <p:custDataLst>
              <p:tags r:id="rId11"/>
            </p:custDataLst>
          </p:nvPr>
        </p:nvPicPr>
        <p:blipFill rotWithShape="1">
          <a:blip r:embed="rId20"/>
          <a:srcRect l="21424" t="15724" r="18395" b="5065"/>
          <a:stretch/>
        </p:blipFill>
        <p:spPr>
          <a:xfrm>
            <a:off x="5281181" y="2128081"/>
            <a:ext cx="3112393" cy="2598616"/>
          </a:xfrm>
          <a:prstGeom prst="rect">
            <a:avLst/>
          </a:prstGeom>
        </p:spPr>
      </p:pic>
      <p:sp>
        <p:nvSpPr>
          <p:cNvPr id="12" name="ZoneTexte 11">
            <a:extLst>
              <a:ext uri="{FF2B5EF4-FFF2-40B4-BE49-F238E27FC236}">
                <a16:creationId xmlns:a16="http://schemas.microsoft.com/office/drawing/2014/main" id="{B8C9D098-CF77-4C06-AF4C-A8205110A6DE}"/>
              </a:ext>
            </a:extLst>
          </p:cNvPr>
          <p:cNvSpPr txBox="1"/>
          <p:nvPr>
            <p:custDataLst>
              <p:tags r:id="rId12"/>
            </p:custDataLst>
          </p:nvPr>
        </p:nvSpPr>
        <p:spPr>
          <a:xfrm>
            <a:off x="5534878" y="1426304"/>
            <a:ext cx="2765491" cy="507831"/>
          </a:xfrm>
          <a:prstGeom prst="rect">
            <a:avLst/>
          </a:prstGeom>
          <a:noFill/>
        </p:spPr>
        <p:txBody>
          <a:bodyPr wrap="square" rtlCol="0">
            <a:spAutoFit/>
          </a:bodyPr>
          <a:lstStyle/>
          <a:p>
            <a:pPr algn="ctr"/>
            <a:r>
              <a:rPr lang="fr-FR" sz="1000" i="1" dirty="0">
                <a:solidFill>
                  <a:schemeClr val="tx1">
                    <a:lumMod val="50000"/>
                    <a:lumOff val="50000"/>
                  </a:schemeClr>
                </a:solidFill>
              </a:rPr>
              <a:t>Les professionnels ont-ils été suffisamment impliqués dans la mise en œuvre du programme ? </a:t>
            </a:r>
          </a:p>
          <a:p>
            <a:pPr algn="ctr"/>
            <a:r>
              <a:rPr lang="fr-FR" sz="700" i="1" dirty="0">
                <a:solidFill>
                  <a:schemeClr val="tx1">
                    <a:lumMod val="50000"/>
                    <a:lumOff val="50000"/>
                  </a:schemeClr>
                </a:solidFill>
              </a:rPr>
              <a:t>(avis des équipes techniques)</a:t>
            </a:r>
            <a:endParaRPr lang="fr-FR" i="1" dirty="0">
              <a:solidFill>
                <a:schemeClr val="tx1">
                  <a:lumMod val="50000"/>
                  <a:lumOff val="50000"/>
                </a:schemeClr>
              </a:solidFill>
            </a:endParaRPr>
          </a:p>
        </p:txBody>
      </p:sp>
      <p:cxnSp>
        <p:nvCxnSpPr>
          <p:cNvPr id="6" name="Connecteur droit avec flèche 5">
            <a:extLst>
              <a:ext uri="{FF2B5EF4-FFF2-40B4-BE49-F238E27FC236}">
                <a16:creationId xmlns:a16="http://schemas.microsoft.com/office/drawing/2014/main" id="{11A6BDD6-05DA-491F-A9FB-3D8B6BFBF9BF}"/>
              </a:ext>
            </a:extLst>
          </p:cNvPr>
          <p:cNvCxnSpPr>
            <a:cxnSpLocks/>
          </p:cNvCxnSpPr>
          <p:nvPr>
            <p:custDataLst>
              <p:tags r:id="rId13"/>
            </p:custDataLst>
          </p:nvPr>
        </p:nvCxnSpPr>
        <p:spPr>
          <a:xfrm>
            <a:off x="4239429" y="2874061"/>
            <a:ext cx="757139" cy="0"/>
          </a:xfrm>
          <a:prstGeom prst="straightConnector1">
            <a:avLst/>
          </a:prstGeom>
          <a:ln>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799739F7-4559-4E44-8C5C-C1F4C24DF605}"/>
              </a:ext>
            </a:extLst>
          </p:cNvPr>
          <p:cNvSpPr txBox="1"/>
          <p:nvPr>
            <p:custDataLst>
              <p:tags r:id="rId14"/>
            </p:custDataLst>
          </p:nvPr>
        </p:nvSpPr>
        <p:spPr>
          <a:xfrm>
            <a:off x="1172729" y="3012032"/>
            <a:ext cx="833208" cy="230832"/>
          </a:xfrm>
          <a:prstGeom prst="rect">
            <a:avLst/>
          </a:prstGeom>
          <a:noFill/>
        </p:spPr>
        <p:txBody>
          <a:bodyPr wrap="square" rtlCol="0">
            <a:spAutoFit/>
          </a:bodyPr>
          <a:lstStyle/>
          <a:p>
            <a:r>
              <a:rPr lang="fr-FR" sz="900" dirty="0">
                <a:solidFill>
                  <a:schemeClr val="accent6">
                    <a:lumMod val="75000"/>
                  </a:schemeClr>
                </a:solidFill>
                <a:latin typeface="Arial Nova Cond Light" panose="020B0306020202020204" pitchFamily="34" charset="0"/>
                <a:cs typeface="Calibri" panose="020F0502020204030204" pitchFamily="34" charset="0"/>
              </a:rPr>
              <a:t>Oui, tout à fait.</a:t>
            </a:r>
          </a:p>
        </p:txBody>
      </p:sp>
      <p:sp>
        <p:nvSpPr>
          <p:cNvPr id="21" name="ZoneTexte 20">
            <a:extLst>
              <a:ext uri="{FF2B5EF4-FFF2-40B4-BE49-F238E27FC236}">
                <a16:creationId xmlns:a16="http://schemas.microsoft.com/office/drawing/2014/main" id="{8BA2C813-C75B-4EC8-AD8F-F0D0DE0AD301}"/>
              </a:ext>
            </a:extLst>
          </p:cNvPr>
          <p:cNvSpPr txBox="1"/>
          <p:nvPr>
            <p:custDataLst>
              <p:tags r:id="rId15"/>
            </p:custDataLst>
          </p:nvPr>
        </p:nvSpPr>
        <p:spPr>
          <a:xfrm>
            <a:off x="2445318" y="3019919"/>
            <a:ext cx="621217" cy="230832"/>
          </a:xfrm>
          <a:prstGeom prst="rect">
            <a:avLst/>
          </a:prstGeom>
          <a:noFill/>
        </p:spPr>
        <p:txBody>
          <a:bodyPr wrap="square" rtlCol="0">
            <a:spAutoFit/>
          </a:bodyPr>
          <a:lstStyle/>
          <a:p>
            <a:r>
              <a:rPr lang="fr-FR" sz="900" dirty="0">
                <a:solidFill>
                  <a:schemeClr val="accent6">
                    <a:lumMod val="60000"/>
                    <a:lumOff val="40000"/>
                  </a:schemeClr>
                </a:solidFill>
                <a:latin typeface="Arial Nova Cond Light" panose="020B0306020202020204" pitchFamily="34" charset="0"/>
                <a:cs typeface="Calibri" panose="020F0502020204030204" pitchFamily="34" charset="0"/>
              </a:rPr>
              <a:t>Oui, plutôt</a:t>
            </a:r>
          </a:p>
        </p:txBody>
      </p:sp>
      <p:sp>
        <p:nvSpPr>
          <p:cNvPr id="22" name="ZoneTexte 21">
            <a:extLst>
              <a:ext uri="{FF2B5EF4-FFF2-40B4-BE49-F238E27FC236}">
                <a16:creationId xmlns:a16="http://schemas.microsoft.com/office/drawing/2014/main" id="{2452CC84-143D-4D92-A656-F07BAD24CCE6}"/>
              </a:ext>
            </a:extLst>
          </p:cNvPr>
          <p:cNvSpPr txBox="1"/>
          <p:nvPr>
            <p:custDataLst>
              <p:tags r:id="rId16"/>
            </p:custDataLst>
          </p:nvPr>
        </p:nvSpPr>
        <p:spPr>
          <a:xfrm>
            <a:off x="3768962" y="3020564"/>
            <a:ext cx="415551" cy="230832"/>
          </a:xfrm>
          <a:prstGeom prst="rect">
            <a:avLst/>
          </a:prstGeom>
          <a:noFill/>
        </p:spPr>
        <p:txBody>
          <a:bodyPr wrap="square" rtlCol="0">
            <a:spAutoFit/>
          </a:bodyPr>
          <a:lstStyle/>
          <a:p>
            <a:r>
              <a:rPr lang="fr-FR" sz="900" dirty="0">
                <a:solidFill>
                  <a:schemeClr val="accent2"/>
                </a:solidFill>
                <a:latin typeface="Arial Nova Cond Light" panose="020B0306020202020204" pitchFamily="34" charset="0"/>
                <a:cs typeface="Calibri" panose="020F0502020204030204" pitchFamily="34" charset="0"/>
              </a:rPr>
              <a:t>Non</a:t>
            </a:r>
          </a:p>
        </p:txBody>
      </p:sp>
      <p:sp>
        <p:nvSpPr>
          <p:cNvPr id="19" name="Espace réservé du pied de page 2">
            <a:extLst>
              <a:ext uri="{FF2B5EF4-FFF2-40B4-BE49-F238E27FC236}">
                <a16:creationId xmlns:a16="http://schemas.microsoft.com/office/drawing/2014/main" id="{4A72F162-9CD0-49DB-B2D4-968013E42094}"/>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229301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8C93CFE-CF1F-4B17-BA2F-33ABA4F319F2}"/>
              </a:ext>
            </a:extLst>
          </p:cNvPr>
          <p:cNvSpPr txBox="1"/>
          <p:nvPr>
            <p:custDataLst>
              <p:tags r:id="rId1"/>
            </p:custDataLst>
          </p:nvPr>
        </p:nvSpPr>
        <p:spPr>
          <a:xfrm>
            <a:off x="1149325" y="292562"/>
            <a:ext cx="7300086" cy="461665"/>
          </a:xfrm>
          <a:prstGeom prst="rect">
            <a:avLst/>
          </a:prstGeom>
          <a:noFill/>
        </p:spPr>
        <p:txBody>
          <a:bodyPr wrap="square" rtlCol="0">
            <a:spAutoFit/>
          </a:bodyPr>
          <a:lstStyle/>
          <a:p>
            <a:pPr lvl="0">
              <a:defRPr/>
            </a:pPr>
            <a:r>
              <a:rPr lang="fr-FR" sz="2400" dirty="0">
                <a:solidFill>
                  <a:prstClr val="black"/>
                </a:solidFill>
                <a:latin typeface="Arial Nova Cond Light" panose="020B0306020202020204" pitchFamily="34" charset="0"/>
              </a:rPr>
              <a:t>Zoom sur les porteurs de projet bénéficiaires du programme</a:t>
            </a:r>
          </a:p>
        </p:txBody>
      </p:sp>
      <p:pic>
        <p:nvPicPr>
          <p:cNvPr id="9" name="Image 8">
            <a:extLst>
              <a:ext uri="{FF2B5EF4-FFF2-40B4-BE49-F238E27FC236}">
                <a16:creationId xmlns:a16="http://schemas.microsoft.com/office/drawing/2014/main" id="{F45643ED-CA02-4E9C-B78F-280518B28087}"/>
              </a:ext>
            </a:extLst>
          </p:cNvPr>
          <p:cNvPicPr>
            <a:picLocks noChangeAspect="1"/>
          </p:cNvPicPr>
          <p:nvPr/>
        </p:nvPicPr>
        <p:blipFill rotWithShape="1">
          <a:blip r:embed="rId23"/>
          <a:srcRect l="24515" t="-695" r="24729" b="-1900"/>
          <a:stretch/>
        </p:blipFill>
        <p:spPr>
          <a:xfrm>
            <a:off x="926821" y="5329390"/>
            <a:ext cx="1239685" cy="1226608"/>
          </a:xfrm>
          <a:prstGeom prst="rect">
            <a:avLst/>
          </a:prstGeom>
        </p:spPr>
      </p:pic>
      <p:sp>
        <p:nvSpPr>
          <p:cNvPr id="10" name="ZoneTexte 9">
            <a:extLst>
              <a:ext uri="{FF2B5EF4-FFF2-40B4-BE49-F238E27FC236}">
                <a16:creationId xmlns:a16="http://schemas.microsoft.com/office/drawing/2014/main" id="{1F1C9670-1A92-4A0C-9D0E-A35A73542A70}"/>
              </a:ext>
            </a:extLst>
          </p:cNvPr>
          <p:cNvSpPr txBox="1"/>
          <p:nvPr>
            <p:custDataLst>
              <p:tags r:id="rId2"/>
            </p:custDataLst>
          </p:nvPr>
        </p:nvSpPr>
        <p:spPr>
          <a:xfrm>
            <a:off x="360577" y="4420877"/>
            <a:ext cx="2407807" cy="1169551"/>
          </a:xfrm>
          <a:prstGeom prst="rect">
            <a:avLst/>
          </a:prstGeom>
          <a:noFill/>
        </p:spPr>
        <p:txBody>
          <a:bodyPr wrap="square" rtlCol="0">
            <a:spAutoFit/>
          </a:bodyPr>
          <a:lstStyle/>
          <a:p>
            <a:pPr algn="ctr"/>
            <a:r>
              <a:rPr lang="fr-FR" sz="1400" dirty="0">
                <a:solidFill>
                  <a:prstClr val="black"/>
                </a:solidFill>
                <a:latin typeface="Arial Nova Cond Light" panose="020B0306020202020204" pitchFamily="34" charset="0"/>
                <a:cs typeface="Calibri" panose="020F0502020204030204" pitchFamily="34" charset="0"/>
              </a:rPr>
              <a:t>88% des bénéficiaires interrogés estiment que leur </a:t>
            </a:r>
            <a:r>
              <a:rPr lang="fr-FR" sz="1400" b="1" dirty="0">
                <a:solidFill>
                  <a:schemeClr val="accent6">
                    <a:lumMod val="75000"/>
                  </a:schemeClr>
                </a:solidFill>
                <a:latin typeface="Arial Nova Cond Light" panose="020B0306020202020204" pitchFamily="34" charset="0"/>
                <a:cs typeface="Calibri" panose="020F0502020204030204" pitchFamily="34" charset="0"/>
              </a:rPr>
              <a:t>projet a ou aura un impact sur la fréquentation globale du territoire</a:t>
            </a:r>
            <a:r>
              <a:rPr lang="fr-FR" sz="1400" dirty="0">
                <a:solidFill>
                  <a:prstClr val="black"/>
                </a:solidFill>
                <a:latin typeface="Arial Nova Cond Light" panose="020B0306020202020204" pitchFamily="34" charset="0"/>
                <a:cs typeface="Calibri" panose="020F0502020204030204" pitchFamily="34" charset="0"/>
              </a:rPr>
              <a:t>.</a:t>
            </a:r>
          </a:p>
          <a:p>
            <a:pPr marL="285750" indent="-193675">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721C09EE-DC93-4DB7-B8E4-7566FC110656}"/>
              </a:ext>
            </a:extLst>
          </p:cNvPr>
          <p:cNvSpPr txBox="1"/>
          <p:nvPr>
            <p:custDataLst>
              <p:tags r:id="rId3"/>
            </p:custDataLst>
          </p:nvPr>
        </p:nvSpPr>
        <p:spPr>
          <a:xfrm>
            <a:off x="1273811" y="5823331"/>
            <a:ext cx="627104" cy="400110"/>
          </a:xfrm>
          <a:prstGeom prst="rect">
            <a:avLst/>
          </a:prstGeom>
          <a:solidFill>
            <a:srgbClr val="FFA600"/>
          </a:solidFill>
        </p:spPr>
        <p:txBody>
          <a:bodyPr wrap="square" rtlCol="0">
            <a:spAutoFit/>
          </a:bodyPr>
          <a:lstStyle/>
          <a:p>
            <a:r>
              <a:rPr lang="fr-FR" sz="2000" b="1" dirty="0">
                <a:solidFill>
                  <a:schemeClr val="bg1"/>
                </a:solidFill>
              </a:rPr>
              <a:t>88%</a:t>
            </a:r>
          </a:p>
        </p:txBody>
      </p:sp>
      <p:sp>
        <p:nvSpPr>
          <p:cNvPr id="13" name="ZoneTexte 12">
            <a:extLst>
              <a:ext uri="{FF2B5EF4-FFF2-40B4-BE49-F238E27FC236}">
                <a16:creationId xmlns:a16="http://schemas.microsoft.com/office/drawing/2014/main" id="{3B29CB9C-6FB2-4E01-9360-FA9FF018A839}"/>
              </a:ext>
            </a:extLst>
          </p:cNvPr>
          <p:cNvSpPr txBox="1"/>
          <p:nvPr>
            <p:custDataLst>
              <p:tags r:id="rId4"/>
            </p:custDataLst>
          </p:nvPr>
        </p:nvSpPr>
        <p:spPr>
          <a:xfrm>
            <a:off x="3420689" y="4460638"/>
            <a:ext cx="2407807" cy="1169551"/>
          </a:xfrm>
          <a:prstGeom prst="rect">
            <a:avLst/>
          </a:prstGeom>
          <a:noFill/>
        </p:spPr>
        <p:txBody>
          <a:bodyPr wrap="square" rtlCol="0">
            <a:spAutoFit/>
          </a:bodyPr>
          <a:lstStyle/>
          <a:p>
            <a:pPr algn="ctr"/>
            <a:r>
              <a:rPr lang="fr-FR" sz="1400" dirty="0">
                <a:solidFill>
                  <a:prstClr val="black"/>
                </a:solidFill>
                <a:latin typeface="Arial Nova Cond Light" panose="020B0306020202020204" pitchFamily="34" charset="0"/>
                <a:cs typeface="Calibri" panose="020F0502020204030204" pitchFamily="34" charset="0"/>
              </a:rPr>
              <a:t>80% des bénéficiaires interrogés estiment que leur </a:t>
            </a:r>
            <a:r>
              <a:rPr lang="fr-FR" sz="1400" b="1" dirty="0">
                <a:solidFill>
                  <a:schemeClr val="accent6">
                    <a:lumMod val="75000"/>
                  </a:schemeClr>
                </a:solidFill>
                <a:latin typeface="Arial Nova Cond Light" panose="020B0306020202020204" pitchFamily="34" charset="0"/>
                <a:cs typeface="Calibri" panose="020F0502020204030204" pitchFamily="34" charset="0"/>
              </a:rPr>
              <a:t>projet a ou aura un impact sur le profil de la clientèle du territoire.</a:t>
            </a:r>
            <a:endParaRPr lang="fr-FR" sz="1400" dirty="0">
              <a:solidFill>
                <a:prstClr val="black"/>
              </a:solidFill>
              <a:latin typeface="Arial Nova Cond Light" panose="020B0306020202020204" pitchFamily="34" charset="0"/>
              <a:cs typeface="Calibri" panose="020F0502020204030204" pitchFamily="34" charset="0"/>
            </a:endParaRPr>
          </a:p>
          <a:p>
            <a:pPr marL="285750" indent="-193675">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grpSp>
        <p:nvGrpSpPr>
          <p:cNvPr id="23" name="Groupe 22">
            <a:extLst>
              <a:ext uri="{FF2B5EF4-FFF2-40B4-BE49-F238E27FC236}">
                <a16:creationId xmlns:a16="http://schemas.microsoft.com/office/drawing/2014/main" id="{24EE47B1-8068-47A0-B4DB-9E0D571C229B}"/>
              </a:ext>
            </a:extLst>
          </p:cNvPr>
          <p:cNvGrpSpPr/>
          <p:nvPr/>
        </p:nvGrpSpPr>
        <p:grpSpPr>
          <a:xfrm>
            <a:off x="3881958" y="5350034"/>
            <a:ext cx="1288004" cy="1260518"/>
            <a:chOff x="4058868" y="2204434"/>
            <a:chExt cx="2015525" cy="1994263"/>
          </a:xfrm>
        </p:grpSpPr>
        <p:pic>
          <p:nvPicPr>
            <p:cNvPr id="12" name="Image 11">
              <a:extLst>
                <a:ext uri="{FF2B5EF4-FFF2-40B4-BE49-F238E27FC236}">
                  <a16:creationId xmlns:a16="http://schemas.microsoft.com/office/drawing/2014/main" id="{46B52096-E38F-44D6-A483-4981A0B397E2}"/>
                </a:ext>
              </a:extLst>
            </p:cNvPr>
            <p:cNvPicPr>
              <a:picLocks noChangeAspect="1"/>
            </p:cNvPicPr>
            <p:nvPr/>
          </p:nvPicPr>
          <p:blipFill rotWithShape="1">
            <a:blip r:embed="rId23"/>
            <a:srcRect l="24515" t="-695" r="24729" b="-1900"/>
            <a:stretch/>
          </p:blipFill>
          <p:spPr>
            <a:xfrm>
              <a:off x="4058868" y="2204434"/>
              <a:ext cx="2015525" cy="1994263"/>
            </a:xfrm>
            <a:prstGeom prst="rect">
              <a:avLst/>
            </a:prstGeom>
          </p:spPr>
        </p:pic>
        <p:sp>
          <p:nvSpPr>
            <p:cNvPr id="14" name="ZoneTexte 13">
              <a:extLst>
                <a:ext uri="{FF2B5EF4-FFF2-40B4-BE49-F238E27FC236}">
                  <a16:creationId xmlns:a16="http://schemas.microsoft.com/office/drawing/2014/main" id="{98F60A0F-6882-4AC3-859E-8A5ED3357E0E}"/>
                </a:ext>
              </a:extLst>
            </p:cNvPr>
            <p:cNvSpPr txBox="1"/>
            <p:nvPr>
              <p:custDataLst>
                <p:tags r:id="rId20"/>
              </p:custDataLst>
            </p:nvPr>
          </p:nvSpPr>
          <p:spPr>
            <a:xfrm>
              <a:off x="4661929" y="3127162"/>
              <a:ext cx="809392" cy="512492"/>
            </a:xfrm>
            <a:prstGeom prst="rect">
              <a:avLst/>
            </a:prstGeom>
            <a:solidFill>
              <a:srgbClr val="FFA600"/>
            </a:solidFill>
          </p:spPr>
          <p:txBody>
            <a:bodyPr wrap="none" rtlCol="0">
              <a:spAutoFit/>
            </a:bodyPr>
            <a:lstStyle/>
            <a:p>
              <a:r>
                <a:rPr lang="fr-FR" sz="2000" b="1" dirty="0">
                  <a:solidFill>
                    <a:schemeClr val="bg1"/>
                  </a:solidFill>
                </a:rPr>
                <a:t>80%</a:t>
              </a:r>
            </a:p>
          </p:txBody>
        </p:sp>
        <p:sp>
          <p:nvSpPr>
            <p:cNvPr id="15" name="Rectangle 14">
              <a:extLst>
                <a:ext uri="{FF2B5EF4-FFF2-40B4-BE49-F238E27FC236}">
                  <a16:creationId xmlns:a16="http://schemas.microsoft.com/office/drawing/2014/main" id="{68E6E1EC-6880-411F-9345-421A5423A144}"/>
                </a:ext>
              </a:extLst>
            </p:cNvPr>
            <p:cNvSpPr/>
            <p:nvPr/>
          </p:nvSpPr>
          <p:spPr>
            <a:xfrm>
              <a:off x="4391712" y="2700469"/>
              <a:ext cx="1349829" cy="250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AEBB97E7-BC65-49C5-A3BF-87983BAFFB50}"/>
                </a:ext>
              </a:extLst>
            </p:cNvPr>
            <p:cNvSpPr/>
            <p:nvPr/>
          </p:nvSpPr>
          <p:spPr>
            <a:xfrm flipH="1">
              <a:off x="4349799" y="2750979"/>
              <a:ext cx="72000" cy="198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EC8712F-8ED6-4CB7-9642-AC61F79A0CC9}"/>
                </a:ext>
              </a:extLst>
            </p:cNvPr>
            <p:cNvSpPr/>
            <p:nvPr/>
          </p:nvSpPr>
          <p:spPr>
            <a:xfrm flipH="1">
              <a:off x="5719888" y="2750979"/>
              <a:ext cx="72000" cy="198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 name="Image 19">
            <a:extLst>
              <a:ext uri="{FF2B5EF4-FFF2-40B4-BE49-F238E27FC236}">
                <a16:creationId xmlns:a16="http://schemas.microsoft.com/office/drawing/2014/main" id="{D441A83B-709D-4236-96F0-561AE2FC5E21}"/>
              </a:ext>
            </a:extLst>
          </p:cNvPr>
          <p:cNvPicPr>
            <a:picLocks noChangeAspect="1"/>
          </p:cNvPicPr>
          <p:nvPr>
            <p:custDataLst>
              <p:tags r:id="rId5"/>
            </p:custDataLst>
          </p:nvPr>
        </p:nvPicPr>
        <p:blipFill rotWithShape="1">
          <a:blip r:embed="rId24"/>
          <a:srcRect l="13572" r="48705"/>
          <a:stretch/>
        </p:blipFill>
        <p:spPr>
          <a:xfrm>
            <a:off x="6876331" y="5389351"/>
            <a:ext cx="1438331" cy="1379012"/>
          </a:xfrm>
          <a:prstGeom prst="rect">
            <a:avLst/>
          </a:prstGeom>
        </p:spPr>
      </p:pic>
      <p:sp>
        <p:nvSpPr>
          <p:cNvPr id="21" name="ZoneTexte 20">
            <a:extLst>
              <a:ext uri="{FF2B5EF4-FFF2-40B4-BE49-F238E27FC236}">
                <a16:creationId xmlns:a16="http://schemas.microsoft.com/office/drawing/2014/main" id="{78C3D730-2371-4F62-B8A0-DBC6F2827F2C}"/>
              </a:ext>
            </a:extLst>
          </p:cNvPr>
          <p:cNvSpPr txBox="1"/>
          <p:nvPr>
            <p:custDataLst>
              <p:tags r:id="rId6"/>
            </p:custDataLst>
          </p:nvPr>
        </p:nvSpPr>
        <p:spPr>
          <a:xfrm>
            <a:off x="7325080" y="6013655"/>
            <a:ext cx="564205" cy="353943"/>
          </a:xfrm>
          <a:prstGeom prst="rect">
            <a:avLst/>
          </a:prstGeom>
          <a:solidFill>
            <a:srgbClr val="FFA600"/>
          </a:solidFill>
        </p:spPr>
        <p:txBody>
          <a:bodyPr wrap="square" rtlCol="0">
            <a:spAutoFit/>
          </a:bodyPr>
          <a:lstStyle/>
          <a:p>
            <a:r>
              <a:rPr lang="fr-FR" sz="1700" b="1" dirty="0">
                <a:solidFill>
                  <a:schemeClr val="bg1"/>
                </a:solidFill>
              </a:rPr>
              <a:t>55%</a:t>
            </a:r>
          </a:p>
        </p:txBody>
      </p:sp>
      <p:sp>
        <p:nvSpPr>
          <p:cNvPr id="24" name="ZoneTexte 23">
            <a:extLst>
              <a:ext uri="{FF2B5EF4-FFF2-40B4-BE49-F238E27FC236}">
                <a16:creationId xmlns:a16="http://schemas.microsoft.com/office/drawing/2014/main" id="{C19F60B0-9961-4C7F-804F-CB44CA026EC7}"/>
              </a:ext>
            </a:extLst>
          </p:cNvPr>
          <p:cNvSpPr txBox="1"/>
          <p:nvPr>
            <p:custDataLst>
              <p:tags r:id="rId7"/>
            </p:custDataLst>
          </p:nvPr>
        </p:nvSpPr>
        <p:spPr>
          <a:xfrm>
            <a:off x="6429744" y="4420877"/>
            <a:ext cx="2407807" cy="1123384"/>
          </a:xfrm>
          <a:prstGeom prst="rect">
            <a:avLst/>
          </a:prstGeom>
          <a:noFill/>
        </p:spPr>
        <p:txBody>
          <a:bodyPr wrap="square" rtlCol="0">
            <a:spAutoFit/>
          </a:bodyPr>
          <a:lstStyle/>
          <a:p>
            <a:pPr algn="ctr"/>
            <a:r>
              <a:rPr lang="fr-FR" sz="1400" dirty="0">
                <a:solidFill>
                  <a:prstClr val="black"/>
                </a:solidFill>
                <a:latin typeface="Arial Nova Cond Light" panose="020B0306020202020204" pitchFamily="34" charset="0"/>
                <a:cs typeface="Calibri" panose="020F0502020204030204" pitchFamily="34" charset="0"/>
              </a:rPr>
              <a:t>55% des bénéficiaires interrogés estiment que leur </a:t>
            </a:r>
            <a:r>
              <a:rPr lang="fr-FR" sz="1400" b="1" dirty="0">
                <a:solidFill>
                  <a:schemeClr val="accent6">
                    <a:lumMod val="75000"/>
                  </a:schemeClr>
                </a:solidFill>
                <a:latin typeface="Arial Nova Cond Light" panose="020B0306020202020204" pitchFamily="34" charset="0"/>
                <a:cs typeface="Calibri" panose="020F0502020204030204" pitchFamily="34" charset="0"/>
              </a:rPr>
              <a:t>projet a ou aura un impact sur l’emploi </a:t>
            </a:r>
          </a:p>
          <a:p>
            <a:pPr algn="ctr"/>
            <a:r>
              <a:rPr lang="fr-FR" sz="900" i="1" dirty="0">
                <a:solidFill>
                  <a:prstClr val="black"/>
                </a:solidFill>
                <a:latin typeface="Arial Nova Cond Light" panose="020B0306020202020204" pitchFamily="34" charset="0"/>
                <a:cs typeface="Calibri" panose="020F0502020204030204" pitchFamily="34" charset="0"/>
              </a:rPr>
              <a:t>(maintien ou création).</a:t>
            </a:r>
          </a:p>
          <a:p>
            <a:pPr marL="285750" indent="-193675">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sp>
        <p:nvSpPr>
          <p:cNvPr id="28" name="ZoneTexte 27">
            <a:extLst>
              <a:ext uri="{FF2B5EF4-FFF2-40B4-BE49-F238E27FC236}">
                <a16:creationId xmlns:a16="http://schemas.microsoft.com/office/drawing/2014/main" id="{35B0C47D-984E-44A5-B2CC-F062CB4DC7C6}"/>
              </a:ext>
            </a:extLst>
          </p:cNvPr>
          <p:cNvSpPr txBox="1"/>
          <p:nvPr>
            <p:custDataLst>
              <p:tags r:id="rId8"/>
            </p:custDataLst>
          </p:nvPr>
        </p:nvSpPr>
        <p:spPr>
          <a:xfrm>
            <a:off x="359121" y="1357358"/>
            <a:ext cx="2534375" cy="954107"/>
          </a:xfrm>
          <a:prstGeom prst="rect">
            <a:avLst/>
          </a:prstGeom>
          <a:noFill/>
        </p:spPr>
        <p:txBody>
          <a:bodyPr wrap="square" rtlCol="0">
            <a:spAutoFit/>
          </a:bodyPr>
          <a:lstStyle/>
          <a:p>
            <a:pPr algn="ctr"/>
            <a:r>
              <a:rPr lang="fr-FR" sz="1400" dirty="0">
                <a:solidFill>
                  <a:prstClr val="black"/>
                </a:solidFill>
                <a:latin typeface="Arial Nova Cond Light" panose="020B0306020202020204" pitchFamily="34" charset="0"/>
                <a:cs typeface="Calibri" panose="020F0502020204030204" pitchFamily="34" charset="0"/>
              </a:rPr>
              <a:t>88% des bénéficiaires interrogés connaissent le </a:t>
            </a:r>
            <a:r>
              <a:rPr lang="fr-FR" sz="1400" b="1" dirty="0">
                <a:solidFill>
                  <a:schemeClr val="accent6">
                    <a:lumMod val="75000"/>
                  </a:schemeClr>
                </a:solidFill>
                <a:latin typeface="Arial Nova Cond Light" panose="020B0306020202020204" pitchFamily="34" charset="0"/>
                <a:cs typeface="Calibri" panose="020F0502020204030204" pitchFamily="34" charset="0"/>
              </a:rPr>
              <a:t>programme Espaces </a:t>
            </a:r>
            <a:r>
              <a:rPr lang="fr-FR" sz="1400" b="1" dirty="0" err="1">
                <a:solidFill>
                  <a:schemeClr val="accent6">
                    <a:lumMod val="75000"/>
                  </a:schemeClr>
                </a:solidFill>
                <a:latin typeface="Arial Nova Cond Light" panose="020B0306020202020204" pitchFamily="34" charset="0"/>
                <a:cs typeface="Calibri" panose="020F0502020204030204" pitchFamily="34" charset="0"/>
              </a:rPr>
              <a:t>Valléens</a:t>
            </a:r>
            <a:r>
              <a:rPr lang="fr-FR" sz="1400" b="1" dirty="0">
                <a:solidFill>
                  <a:schemeClr val="accent6">
                    <a:lumMod val="75000"/>
                  </a:schemeClr>
                </a:solidFill>
                <a:latin typeface="Arial Nova Cond Light" panose="020B0306020202020204" pitchFamily="34" charset="0"/>
                <a:cs typeface="Calibri" panose="020F0502020204030204" pitchFamily="34" charset="0"/>
              </a:rPr>
              <a:t> de leur territoire et les projets soutenus</a:t>
            </a:r>
            <a:r>
              <a:rPr lang="fr-FR" sz="1400" dirty="0">
                <a:solidFill>
                  <a:prstClr val="black"/>
                </a:solidFill>
                <a:latin typeface="Arial Nova Cond Light" panose="020B0306020202020204" pitchFamily="34" charset="0"/>
                <a:cs typeface="Calibri" panose="020F0502020204030204" pitchFamily="34" charset="0"/>
              </a:rPr>
              <a:t>. </a:t>
            </a:r>
          </a:p>
        </p:txBody>
      </p:sp>
      <p:sp>
        <p:nvSpPr>
          <p:cNvPr id="30" name="ZoneTexte 29">
            <a:extLst>
              <a:ext uri="{FF2B5EF4-FFF2-40B4-BE49-F238E27FC236}">
                <a16:creationId xmlns:a16="http://schemas.microsoft.com/office/drawing/2014/main" id="{6B256D6D-00D8-4803-90D9-4FCABED71DCB}"/>
              </a:ext>
            </a:extLst>
          </p:cNvPr>
          <p:cNvSpPr txBox="1"/>
          <p:nvPr>
            <p:custDataLst>
              <p:tags r:id="rId9"/>
            </p:custDataLst>
          </p:nvPr>
        </p:nvSpPr>
        <p:spPr>
          <a:xfrm>
            <a:off x="6322817" y="1321535"/>
            <a:ext cx="2478283" cy="738664"/>
          </a:xfrm>
          <a:prstGeom prst="rect">
            <a:avLst/>
          </a:prstGeom>
          <a:noFill/>
        </p:spPr>
        <p:txBody>
          <a:bodyPr wrap="square" rtlCol="0">
            <a:spAutoFit/>
          </a:bodyPr>
          <a:lstStyle/>
          <a:p>
            <a:pPr algn="ctr"/>
            <a:r>
              <a:rPr lang="fr-FR" sz="1400" dirty="0">
                <a:solidFill>
                  <a:prstClr val="black"/>
                </a:solidFill>
                <a:latin typeface="Arial Nova Cond Light" panose="020B0306020202020204" pitchFamily="34" charset="0"/>
                <a:cs typeface="Calibri" panose="020F0502020204030204" pitchFamily="34" charset="0"/>
              </a:rPr>
              <a:t>64% des bénéficiaires interrogés déclarent avoir des </a:t>
            </a:r>
            <a:r>
              <a:rPr lang="fr-FR" sz="1400" b="1" dirty="0">
                <a:solidFill>
                  <a:schemeClr val="accent6">
                    <a:lumMod val="75000"/>
                  </a:schemeClr>
                </a:solidFill>
                <a:latin typeface="Arial Nova Cond Light" panose="020B0306020202020204" pitchFamily="34" charset="0"/>
                <a:cs typeface="Calibri" panose="020F0502020204030204" pitchFamily="34" charset="0"/>
              </a:rPr>
              <a:t>perspectives de développement à moyen terme.</a:t>
            </a:r>
            <a:r>
              <a:rPr lang="fr-FR" sz="1400" dirty="0">
                <a:solidFill>
                  <a:prstClr val="black"/>
                </a:solidFill>
                <a:latin typeface="Arial Nova Cond Light" panose="020B0306020202020204" pitchFamily="34" charset="0"/>
                <a:cs typeface="Calibri" panose="020F0502020204030204" pitchFamily="34" charset="0"/>
              </a:rPr>
              <a:t> </a:t>
            </a:r>
          </a:p>
        </p:txBody>
      </p:sp>
      <p:pic>
        <p:nvPicPr>
          <p:cNvPr id="41" name="Image 40">
            <a:extLst>
              <a:ext uri="{FF2B5EF4-FFF2-40B4-BE49-F238E27FC236}">
                <a16:creationId xmlns:a16="http://schemas.microsoft.com/office/drawing/2014/main" id="{08465A56-0567-4176-9594-952C562A141B}"/>
              </a:ext>
            </a:extLst>
          </p:cNvPr>
          <p:cNvPicPr>
            <a:picLocks noChangeAspect="1"/>
          </p:cNvPicPr>
          <p:nvPr/>
        </p:nvPicPr>
        <p:blipFill>
          <a:blip r:embed="rId25"/>
          <a:stretch>
            <a:fillRect/>
          </a:stretch>
        </p:blipFill>
        <p:spPr>
          <a:xfrm>
            <a:off x="375903" y="2475039"/>
            <a:ext cx="2377154" cy="1163629"/>
          </a:xfrm>
          <a:prstGeom prst="rect">
            <a:avLst/>
          </a:prstGeom>
        </p:spPr>
      </p:pic>
      <p:sp>
        <p:nvSpPr>
          <p:cNvPr id="42" name="ZoneTexte 41">
            <a:extLst>
              <a:ext uri="{FF2B5EF4-FFF2-40B4-BE49-F238E27FC236}">
                <a16:creationId xmlns:a16="http://schemas.microsoft.com/office/drawing/2014/main" id="{3C37C26C-E0D4-4669-ADB9-AB34F557D28C}"/>
              </a:ext>
            </a:extLst>
          </p:cNvPr>
          <p:cNvSpPr txBox="1"/>
          <p:nvPr>
            <p:custDataLst>
              <p:tags r:id="rId10"/>
            </p:custDataLst>
          </p:nvPr>
        </p:nvSpPr>
        <p:spPr>
          <a:xfrm>
            <a:off x="1262512" y="2880099"/>
            <a:ext cx="638403" cy="400110"/>
          </a:xfrm>
          <a:prstGeom prst="rect">
            <a:avLst/>
          </a:prstGeom>
          <a:solidFill>
            <a:srgbClr val="E849D2"/>
          </a:solidFill>
        </p:spPr>
        <p:txBody>
          <a:bodyPr wrap="square" rtlCol="0">
            <a:spAutoFit/>
          </a:bodyPr>
          <a:lstStyle/>
          <a:p>
            <a:r>
              <a:rPr lang="fr-FR" sz="2000" b="1" dirty="0">
                <a:solidFill>
                  <a:schemeClr val="bg1"/>
                </a:solidFill>
              </a:rPr>
              <a:t>88%</a:t>
            </a:r>
          </a:p>
        </p:txBody>
      </p:sp>
      <p:pic>
        <p:nvPicPr>
          <p:cNvPr id="43" name="Image 42">
            <a:extLst>
              <a:ext uri="{FF2B5EF4-FFF2-40B4-BE49-F238E27FC236}">
                <a16:creationId xmlns:a16="http://schemas.microsoft.com/office/drawing/2014/main" id="{1E28B72C-9316-4681-9C54-4B630AA7F9E7}"/>
              </a:ext>
            </a:extLst>
          </p:cNvPr>
          <p:cNvPicPr>
            <a:picLocks noChangeAspect="1"/>
          </p:cNvPicPr>
          <p:nvPr>
            <p:custDataLst>
              <p:tags r:id="rId11"/>
            </p:custDataLst>
          </p:nvPr>
        </p:nvPicPr>
        <p:blipFill rotWithShape="1">
          <a:blip r:embed="rId26"/>
          <a:srcRect l="50000" t="-870" b="-1"/>
          <a:stretch/>
        </p:blipFill>
        <p:spPr>
          <a:xfrm>
            <a:off x="6876331" y="2417612"/>
            <a:ext cx="1891766" cy="1197003"/>
          </a:xfrm>
          <a:prstGeom prst="rect">
            <a:avLst/>
          </a:prstGeom>
        </p:spPr>
      </p:pic>
      <p:sp>
        <p:nvSpPr>
          <p:cNvPr id="44" name="ZoneTexte 43">
            <a:extLst>
              <a:ext uri="{FF2B5EF4-FFF2-40B4-BE49-F238E27FC236}">
                <a16:creationId xmlns:a16="http://schemas.microsoft.com/office/drawing/2014/main" id="{11BA6B99-7096-47E2-98DA-F7251F4F096E}"/>
              </a:ext>
            </a:extLst>
          </p:cNvPr>
          <p:cNvSpPr txBox="1"/>
          <p:nvPr>
            <p:custDataLst>
              <p:tags r:id="rId12"/>
            </p:custDataLst>
          </p:nvPr>
        </p:nvSpPr>
        <p:spPr>
          <a:xfrm>
            <a:off x="7313673" y="2966850"/>
            <a:ext cx="587020" cy="369332"/>
          </a:xfrm>
          <a:prstGeom prst="rect">
            <a:avLst/>
          </a:prstGeom>
          <a:solidFill>
            <a:srgbClr val="E849D2"/>
          </a:solidFill>
        </p:spPr>
        <p:txBody>
          <a:bodyPr wrap="none" rtlCol="0">
            <a:spAutoFit/>
          </a:bodyPr>
          <a:lstStyle/>
          <a:p>
            <a:r>
              <a:rPr lang="fr-FR" b="1" dirty="0">
                <a:solidFill>
                  <a:schemeClr val="bg1"/>
                </a:solidFill>
              </a:rPr>
              <a:t>64%</a:t>
            </a:r>
          </a:p>
        </p:txBody>
      </p:sp>
      <p:sp>
        <p:nvSpPr>
          <p:cNvPr id="45" name="ZoneTexte 44">
            <a:extLst>
              <a:ext uri="{FF2B5EF4-FFF2-40B4-BE49-F238E27FC236}">
                <a16:creationId xmlns:a16="http://schemas.microsoft.com/office/drawing/2014/main" id="{19374759-5AA0-4DE3-8D3D-27ED86B92F6D}"/>
              </a:ext>
            </a:extLst>
          </p:cNvPr>
          <p:cNvSpPr txBox="1"/>
          <p:nvPr>
            <p:custDataLst>
              <p:tags r:id="rId13"/>
            </p:custDataLst>
          </p:nvPr>
        </p:nvSpPr>
        <p:spPr>
          <a:xfrm>
            <a:off x="131215" y="975824"/>
            <a:ext cx="7300086" cy="400110"/>
          </a:xfrm>
          <a:prstGeom prst="rect">
            <a:avLst/>
          </a:prstGeom>
          <a:noFill/>
        </p:spPr>
        <p:txBody>
          <a:bodyPr wrap="square" rtlCol="0">
            <a:spAutoFit/>
          </a:bodyPr>
          <a:lstStyle/>
          <a:p>
            <a:pPr lvl="0">
              <a:defRPr/>
            </a:pPr>
            <a:r>
              <a:rPr lang="fr-FR" sz="2000" b="1" dirty="0">
                <a:solidFill>
                  <a:prstClr val="black"/>
                </a:solidFill>
                <a:latin typeface="Arial Nova Cond Light" panose="020B0306020202020204" pitchFamily="34" charset="0"/>
              </a:rPr>
              <a:t>Implication dans la démarche et perspective</a:t>
            </a:r>
          </a:p>
        </p:txBody>
      </p:sp>
      <p:sp>
        <p:nvSpPr>
          <p:cNvPr id="48" name="ZoneTexte 47">
            <a:extLst>
              <a:ext uri="{FF2B5EF4-FFF2-40B4-BE49-F238E27FC236}">
                <a16:creationId xmlns:a16="http://schemas.microsoft.com/office/drawing/2014/main" id="{79C61098-2DFA-4717-875C-F8947E33B90C}"/>
              </a:ext>
            </a:extLst>
          </p:cNvPr>
          <p:cNvSpPr txBox="1"/>
          <p:nvPr>
            <p:custDataLst>
              <p:tags r:id="rId14"/>
            </p:custDataLst>
          </p:nvPr>
        </p:nvSpPr>
        <p:spPr>
          <a:xfrm>
            <a:off x="3435628" y="1339503"/>
            <a:ext cx="2534375" cy="738664"/>
          </a:xfrm>
          <a:prstGeom prst="rect">
            <a:avLst/>
          </a:prstGeom>
          <a:noFill/>
        </p:spPr>
        <p:txBody>
          <a:bodyPr wrap="square" rtlCol="0">
            <a:spAutoFit/>
          </a:bodyPr>
          <a:lstStyle/>
          <a:p>
            <a:pPr algn="ctr"/>
            <a:r>
              <a:rPr lang="fr-FR" sz="1400" dirty="0">
                <a:solidFill>
                  <a:prstClr val="black"/>
                </a:solidFill>
                <a:latin typeface="Arial Nova Cond Light" panose="020B0306020202020204" pitchFamily="34" charset="0"/>
                <a:cs typeface="Calibri" panose="020F0502020204030204" pitchFamily="34" charset="0"/>
              </a:rPr>
              <a:t>60% des projets concernés ont émergé en </a:t>
            </a:r>
            <a:r>
              <a:rPr lang="fr-FR" sz="1400" b="1" dirty="0">
                <a:solidFill>
                  <a:schemeClr val="accent6">
                    <a:lumMod val="75000"/>
                  </a:schemeClr>
                </a:solidFill>
                <a:latin typeface="Arial Nova Cond Light" panose="020B0306020202020204" pitchFamily="34" charset="0"/>
                <a:cs typeface="Calibri" panose="020F0502020204030204" pitchFamily="34" charset="0"/>
              </a:rPr>
              <a:t>amont ou de manière concomitante avec le programme.</a:t>
            </a:r>
          </a:p>
        </p:txBody>
      </p:sp>
      <p:sp>
        <p:nvSpPr>
          <p:cNvPr id="50" name="ZoneTexte 49">
            <a:extLst>
              <a:ext uri="{FF2B5EF4-FFF2-40B4-BE49-F238E27FC236}">
                <a16:creationId xmlns:a16="http://schemas.microsoft.com/office/drawing/2014/main" id="{3B4594BD-FFD3-4B87-B6C2-53872FBF7E42}"/>
              </a:ext>
            </a:extLst>
          </p:cNvPr>
          <p:cNvSpPr txBox="1"/>
          <p:nvPr>
            <p:custDataLst>
              <p:tags r:id="rId15"/>
            </p:custDataLst>
          </p:nvPr>
        </p:nvSpPr>
        <p:spPr>
          <a:xfrm>
            <a:off x="182180" y="4068872"/>
            <a:ext cx="7300086" cy="400110"/>
          </a:xfrm>
          <a:prstGeom prst="rect">
            <a:avLst/>
          </a:prstGeom>
          <a:noFill/>
        </p:spPr>
        <p:txBody>
          <a:bodyPr wrap="square" rtlCol="0">
            <a:spAutoFit/>
          </a:bodyPr>
          <a:lstStyle/>
          <a:p>
            <a:pPr lvl="0">
              <a:defRPr/>
            </a:pPr>
            <a:r>
              <a:rPr lang="fr-FR" sz="2000" b="1" dirty="0">
                <a:solidFill>
                  <a:prstClr val="black"/>
                </a:solidFill>
                <a:latin typeface="Arial Nova Cond Light" panose="020B0306020202020204" pitchFamily="34" charset="0"/>
              </a:rPr>
              <a:t>Intégration du projet dans la dynamique territoriale</a:t>
            </a:r>
          </a:p>
        </p:txBody>
      </p:sp>
      <p:cxnSp>
        <p:nvCxnSpPr>
          <p:cNvPr id="56" name="Connecteur droit 55">
            <a:extLst>
              <a:ext uri="{FF2B5EF4-FFF2-40B4-BE49-F238E27FC236}">
                <a16:creationId xmlns:a16="http://schemas.microsoft.com/office/drawing/2014/main" id="{0708DA03-F71F-476A-9A07-9496836303F7}"/>
              </a:ext>
            </a:extLst>
          </p:cNvPr>
          <p:cNvCxnSpPr/>
          <p:nvPr/>
        </p:nvCxnSpPr>
        <p:spPr>
          <a:xfrm>
            <a:off x="4767852" y="2447925"/>
            <a:ext cx="178114" cy="0"/>
          </a:xfrm>
          <a:prstGeom prst="line">
            <a:avLst/>
          </a:prstGeom>
          <a:ln>
            <a:solidFill>
              <a:srgbClr val="1FBA9A"/>
            </a:solidFill>
          </a:ln>
        </p:spPr>
        <p:style>
          <a:lnRef idx="1">
            <a:schemeClr val="accent1"/>
          </a:lnRef>
          <a:fillRef idx="0">
            <a:schemeClr val="accent1"/>
          </a:fillRef>
          <a:effectRef idx="0">
            <a:schemeClr val="accent1"/>
          </a:effectRef>
          <a:fontRef idx="minor">
            <a:schemeClr val="tx1"/>
          </a:fontRef>
        </p:style>
      </p:cxnSp>
      <p:grpSp>
        <p:nvGrpSpPr>
          <p:cNvPr id="18" name="Groupe 17">
            <a:extLst>
              <a:ext uri="{FF2B5EF4-FFF2-40B4-BE49-F238E27FC236}">
                <a16:creationId xmlns:a16="http://schemas.microsoft.com/office/drawing/2014/main" id="{654DA99B-1349-4BFD-BDE1-2CD8AD80EB22}"/>
              </a:ext>
            </a:extLst>
          </p:cNvPr>
          <p:cNvGrpSpPr/>
          <p:nvPr/>
        </p:nvGrpSpPr>
        <p:grpSpPr>
          <a:xfrm>
            <a:off x="3065916" y="2183084"/>
            <a:ext cx="3117352" cy="1716507"/>
            <a:chOff x="3375773" y="2173190"/>
            <a:chExt cx="3117352" cy="1716507"/>
          </a:xfrm>
        </p:grpSpPr>
        <p:pic>
          <p:nvPicPr>
            <p:cNvPr id="49" name="Image 48">
              <a:extLst>
                <a:ext uri="{FF2B5EF4-FFF2-40B4-BE49-F238E27FC236}">
                  <a16:creationId xmlns:a16="http://schemas.microsoft.com/office/drawing/2014/main" id="{BA3E4531-3676-4DF6-8394-32BFCC87D8F8}"/>
                </a:ext>
              </a:extLst>
            </p:cNvPr>
            <p:cNvPicPr>
              <a:picLocks noChangeAspect="1"/>
            </p:cNvPicPr>
            <p:nvPr/>
          </p:nvPicPr>
          <p:blipFill>
            <a:blip r:embed="rId27"/>
            <a:stretch>
              <a:fillRect/>
            </a:stretch>
          </p:blipFill>
          <p:spPr>
            <a:xfrm>
              <a:off x="3375773" y="2173190"/>
              <a:ext cx="1812461" cy="1716507"/>
            </a:xfrm>
            <a:prstGeom prst="rect">
              <a:avLst/>
            </a:prstGeom>
          </p:spPr>
        </p:pic>
        <p:sp>
          <p:nvSpPr>
            <p:cNvPr id="51" name="ZoneTexte 50">
              <a:extLst>
                <a:ext uri="{FF2B5EF4-FFF2-40B4-BE49-F238E27FC236}">
                  <a16:creationId xmlns:a16="http://schemas.microsoft.com/office/drawing/2014/main" id="{B3AC5E7E-51FD-40A0-991D-F9DB4311FFE8}"/>
                </a:ext>
              </a:extLst>
            </p:cNvPr>
            <p:cNvSpPr txBox="1"/>
            <p:nvPr>
              <p:custDataLst>
                <p:tags r:id="rId16"/>
              </p:custDataLst>
            </p:nvPr>
          </p:nvSpPr>
          <p:spPr>
            <a:xfrm>
              <a:off x="4757510" y="2324855"/>
              <a:ext cx="1469385" cy="469359"/>
            </a:xfrm>
            <a:prstGeom prst="rect">
              <a:avLst/>
            </a:prstGeom>
            <a:noFill/>
          </p:spPr>
          <p:txBody>
            <a:bodyPr wrap="square" rtlCol="0">
              <a:spAutoFit/>
            </a:bodyPr>
            <a:lstStyle/>
            <a:p>
              <a:pPr algn="ctr"/>
              <a:r>
                <a:rPr lang="fr-FR" sz="1000" i="1" dirty="0">
                  <a:solidFill>
                    <a:prstClr val="black"/>
                  </a:solidFill>
                  <a:latin typeface="Arial Nova Cond Light" panose="020B0306020202020204" pitchFamily="34" charset="0"/>
                  <a:cs typeface="Calibri" panose="020F0502020204030204" pitchFamily="34" charset="0"/>
                </a:rPr>
                <a:t>Emergence bien avant</a:t>
              </a:r>
            </a:p>
            <a:p>
              <a:pPr marL="285750" indent="-193675">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sp>
          <p:nvSpPr>
            <p:cNvPr id="52" name="ZoneTexte 51">
              <a:extLst>
                <a:ext uri="{FF2B5EF4-FFF2-40B4-BE49-F238E27FC236}">
                  <a16:creationId xmlns:a16="http://schemas.microsoft.com/office/drawing/2014/main" id="{03E72072-D55F-4F49-ACE2-58D7DF0F1557}"/>
                </a:ext>
              </a:extLst>
            </p:cNvPr>
            <p:cNvSpPr txBox="1"/>
            <p:nvPr>
              <p:custDataLst>
                <p:tags r:id="rId17"/>
              </p:custDataLst>
            </p:nvPr>
          </p:nvSpPr>
          <p:spPr>
            <a:xfrm>
              <a:off x="4716209" y="2553053"/>
              <a:ext cx="1469385" cy="469359"/>
            </a:xfrm>
            <a:prstGeom prst="rect">
              <a:avLst/>
            </a:prstGeom>
            <a:noFill/>
          </p:spPr>
          <p:txBody>
            <a:bodyPr wrap="square" rtlCol="0">
              <a:spAutoFit/>
            </a:bodyPr>
            <a:lstStyle/>
            <a:p>
              <a:pPr algn="ctr"/>
              <a:r>
                <a:rPr lang="fr-FR" sz="1000" i="1" dirty="0">
                  <a:solidFill>
                    <a:prstClr val="black"/>
                  </a:solidFill>
                  <a:latin typeface="Arial Nova Cond Light" panose="020B0306020202020204" pitchFamily="34" charset="0"/>
                  <a:cs typeface="Calibri" panose="020F0502020204030204" pitchFamily="34" charset="0"/>
                </a:rPr>
                <a:t>Emergence en amont</a:t>
              </a:r>
            </a:p>
            <a:p>
              <a:pPr marL="285750" indent="-193675">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sp>
          <p:nvSpPr>
            <p:cNvPr id="53" name="ZoneTexte 52">
              <a:extLst>
                <a:ext uri="{FF2B5EF4-FFF2-40B4-BE49-F238E27FC236}">
                  <a16:creationId xmlns:a16="http://schemas.microsoft.com/office/drawing/2014/main" id="{00BE45AB-5CFE-469A-AD8B-22DD64AC656A}"/>
                </a:ext>
              </a:extLst>
            </p:cNvPr>
            <p:cNvSpPr txBox="1"/>
            <p:nvPr>
              <p:custDataLst>
                <p:tags r:id="rId18"/>
              </p:custDataLst>
            </p:nvPr>
          </p:nvSpPr>
          <p:spPr>
            <a:xfrm>
              <a:off x="4742308" y="2760877"/>
              <a:ext cx="1750817" cy="461665"/>
            </a:xfrm>
            <a:prstGeom prst="rect">
              <a:avLst/>
            </a:prstGeom>
            <a:noFill/>
          </p:spPr>
          <p:txBody>
            <a:bodyPr wrap="square" rtlCol="0">
              <a:spAutoFit/>
            </a:bodyPr>
            <a:lstStyle/>
            <a:p>
              <a:pPr algn="ctr"/>
              <a:r>
                <a:rPr lang="fr-FR" sz="1000" i="1" dirty="0">
                  <a:solidFill>
                    <a:prstClr val="black"/>
                  </a:solidFill>
                  <a:latin typeface="Arial Nova Cond Light" panose="020B0306020202020204" pitchFamily="34" charset="0"/>
                  <a:cs typeface="Calibri" panose="020F0502020204030204" pitchFamily="34" charset="0"/>
                </a:rPr>
                <a:t>Emergence en concomitance</a:t>
              </a:r>
            </a:p>
            <a:p>
              <a:pPr marL="285750" indent="-193675">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sp>
          <p:nvSpPr>
            <p:cNvPr id="54" name="ZoneTexte 53">
              <a:extLst>
                <a:ext uri="{FF2B5EF4-FFF2-40B4-BE49-F238E27FC236}">
                  <a16:creationId xmlns:a16="http://schemas.microsoft.com/office/drawing/2014/main" id="{A0292D8C-A3A0-4A4C-97EC-1942B9AE760C}"/>
                </a:ext>
              </a:extLst>
            </p:cNvPr>
            <p:cNvSpPr txBox="1"/>
            <p:nvPr>
              <p:custDataLst>
                <p:tags r:id="rId19"/>
              </p:custDataLst>
            </p:nvPr>
          </p:nvSpPr>
          <p:spPr>
            <a:xfrm>
              <a:off x="4479050" y="2996825"/>
              <a:ext cx="1750817" cy="461665"/>
            </a:xfrm>
            <a:prstGeom prst="rect">
              <a:avLst/>
            </a:prstGeom>
            <a:noFill/>
          </p:spPr>
          <p:txBody>
            <a:bodyPr wrap="square" rtlCol="0">
              <a:spAutoFit/>
            </a:bodyPr>
            <a:lstStyle/>
            <a:p>
              <a:pPr algn="ctr"/>
              <a:r>
                <a:rPr lang="fr-FR" sz="1000" i="1" dirty="0">
                  <a:solidFill>
                    <a:prstClr val="black"/>
                  </a:solidFill>
                  <a:latin typeface="Arial Nova Cond Light" panose="020B0306020202020204" pitchFamily="34" charset="0"/>
                  <a:cs typeface="Calibri" panose="020F0502020204030204" pitchFamily="34" charset="0"/>
                </a:rPr>
                <a:t>Emergence après</a:t>
              </a:r>
            </a:p>
            <a:p>
              <a:pPr marL="285750" indent="-193675">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cxnSp>
          <p:nvCxnSpPr>
            <p:cNvPr id="57" name="Connecteur droit 56">
              <a:extLst>
                <a:ext uri="{FF2B5EF4-FFF2-40B4-BE49-F238E27FC236}">
                  <a16:creationId xmlns:a16="http://schemas.microsoft.com/office/drawing/2014/main" id="{009F6A8C-D814-4AD3-AB1D-FAF763DD239D}"/>
                </a:ext>
              </a:extLst>
            </p:cNvPr>
            <p:cNvCxnSpPr>
              <a:cxnSpLocks/>
            </p:cNvCxnSpPr>
            <p:nvPr/>
          </p:nvCxnSpPr>
          <p:spPr>
            <a:xfrm>
              <a:off x="4671370" y="2676525"/>
              <a:ext cx="274596" cy="0"/>
            </a:xfrm>
            <a:prstGeom prst="line">
              <a:avLst/>
            </a:prstGeom>
            <a:ln>
              <a:solidFill>
                <a:srgbClr val="FFA600"/>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54892332-6B97-42CE-94B8-3173B1EC417E}"/>
                </a:ext>
              </a:extLst>
            </p:cNvPr>
            <p:cNvCxnSpPr>
              <a:cxnSpLocks/>
            </p:cNvCxnSpPr>
            <p:nvPr/>
          </p:nvCxnSpPr>
          <p:spPr>
            <a:xfrm>
              <a:off x="4525960" y="2886075"/>
              <a:ext cx="396000" cy="0"/>
            </a:xfrm>
            <a:prstGeom prst="line">
              <a:avLst/>
            </a:prstGeom>
            <a:ln>
              <a:solidFill>
                <a:srgbClr val="5B3560"/>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D7868741-90E8-4A94-A128-DC49185C2CEF}"/>
                </a:ext>
              </a:extLst>
            </p:cNvPr>
            <p:cNvCxnSpPr>
              <a:cxnSpLocks/>
            </p:cNvCxnSpPr>
            <p:nvPr/>
          </p:nvCxnSpPr>
          <p:spPr>
            <a:xfrm>
              <a:off x="4604541" y="3128073"/>
              <a:ext cx="275534" cy="0"/>
            </a:xfrm>
            <a:prstGeom prst="line">
              <a:avLst/>
            </a:prstGeom>
            <a:ln>
              <a:solidFill>
                <a:srgbClr val="5B3560"/>
              </a:solidFill>
            </a:ln>
          </p:spPr>
          <p:style>
            <a:lnRef idx="1">
              <a:schemeClr val="accent1"/>
            </a:lnRef>
            <a:fillRef idx="0">
              <a:schemeClr val="accent1"/>
            </a:fillRef>
            <a:effectRef idx="0">
              <a:schemeClr val="accent1"/>
            </a:effectRef>
            <a:fontRef idx="minor">
              <a:schemeClr val="tx1"/>
            </a:fontRef>
          </p:style>
        </p:cxnSp>
      </p:grpSp>
      <p:sp>
        <p:nvSpPr>
          <p:cNvPr id="64" name="Espace réservé du numéro de diapositive 63">
            <a:extLst>
              <a:ext uri="{FF2B5EF4-FFF2-40B4-BE49-F238E27FC236}">
                <a16:creationId xmlns:a16="http://schemas.microsoft.com/office/drawing/2014/main" id="{64170AED-5311-4E2D-B003-B7639AAF004C}"/>
              </a:ext>
            </a:extLst>
          </p:cNvPr>
          <p:cNvSpPr>
            <a:spLocks noGrp="1"/>
          </p:cNvSpPr>
          <p:nvPr>
            <p:ph type="sldNum" sz="quarter" idx="12"/>
          </p:nvPr>
        </p:nvSpPr>
        <p:spPr/>
        <p:txBody>
          <a:bodyPr/>
          <a:lstStyle/>
          <a:p>
            <a:fld id="{842592F0-E694-4277-AF36-24B40D588508}" type="slidenum">
              <a:rPr lang="fr-FR" smtClean="0"/>
              <a:t>13</a:t>
            </a:fld>
            <a:endParaRPr lang="fr-FR"/>
          </a:p>
        </p:txBody>
      </p:sp>
      <p:sp>
        <p:nvSpPr>
          <p:cNvPr id="35" name="Espace réservé du pied de page 2">
            <a:extLst>
              <a:ext uri="{FF2B5EF4-FFF2-40B4-BE49-F238E27FC236}">
                <a16:creationId xmlns:a16="http://schemas.microsoft.com/office/drawing/2014/main" id="{95B7F5B8-74C2-4955-A609-400D311143FF}"/>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183495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035775-6614-49B6-932C-873C7F480685}"/>
              </a:ext>
            </a:extLst>
          </p:cNvPr>
          <p:cNvSpPr/>
          <p:nvPr>
            <p:custDataLst>
              <p:tags r:id="rId1"/>
            </p:custDataLst>
          </p:nvPr>
        </p:nvSpPr>
        <p:spPr>
          <a:xfrm>
            <a:off x="372580" y="1906876"/>
            <a:ext cx="2480650" cy="350994"/>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Equipe technique</a:t>
            </a:r>
            <a:endParaRPr kumimoji="0" lang="fr-FR" sz="16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5EEA7D90-F9FA-4CBB-BE9F-2789AD40A142}"/>
              </a:ext>
            </a:extLst>
          </p:cNvPr>
          <p:cNvSpPr/>
          <p:nvPr>
            <p:custDataLst>
              <p:tags r:id="rId2"/>
            </p:custDataLst>
          </p:nvPr>
        </p:nvSpPr>
        <p:spPr>
          <a:xfrm>
            <a:off x="372580" y="3690417"/>
            <a:ext cx="2480650" cy="350994"/>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Elus</a:t>
            </a:r>
          </a:p>
        </p:txBody>
      </p:sp>
      <p:sp>
        <p:nvSpPr>
          <p:cNvPr id="6" name="ZoneTexte 5">
            <a:extLst>
              <a:ext uri="{FF2B5EF4-FFF2-40B4-BE49-F238E27FC236}">
                <a16:creationId xmlns:a16="http://schemas.microsoft.com/office/drawing/2014/main" id="{5E5DEEB5-E269-493C-A7EA-5B649400578B}"/>
              </a:ext>
            </a:extLst>
          </p:cNvPr>
          <p:cNvSpPr txBox="1"/>
          <p:nvPr>
            <p:custDataLst>
              <p:tags r:id="rId3"/>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Perceptions </a:t>
            </a:r>
          </a:p>
        </p:txBody>
      </p:sp>
      <p:sp>
        <p:nvSpPr>
          <p:cNvPr id="7" name="ZoneTexte 6">
            <a:extLst>
              <a:ext uri="{FF2B5EF4-FFF2-40B4-BE49-F238E27FC236}">
                <a16:creationId xmlns:a16="http://schemas.microsoft.com/office/drawing/2014/main" id="{C7D9EB2F-9F00-4B29-AB44-7E4E7B3BC2D8}"/>
              </a:ext>
            </a:extLst>
          </p:cNvPr>
          <p:cNvSpPr txBox="1"/>
          <p:nvPr>
            <p:custDataLst>
              <p:tags r:id="rId4"/>
            </p:custDataLst>
          </p:nvPr>
        </p:nvSpPr>
        <p:spPr>
          <a:xfrm>
            <a:off x="1250959" y="932348"/>
            <a:ext cx="7056784"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Les points forts identifiés du programme</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8" name="Connecteur droit 7">
            <a:extLst>
              <a:ext uri="{FF2B5EF4-FFF2-40B4-BE49-F238E27FC236}">
                <a16:creationId xmlns:a16="http://schemas.microsoft.com/office/drawing/2014/main" id="{218E47C6-C186-4F5D-85DA-8361120E23AB}"/>
              </a:ext>
            </a:extLst>
          </p:cNvPr>
          <p:cNvCxnSpPr/>
          <p:nvPr>
            <p:custDataLst>
              <p:tags r:id="rId5"/>
            </p:custDataLst>
          </p:nvPr>
        </p:nvCxnSpPr>
        <p:spPr>
          <a:xfrm>
            <a:off x="-9781" y="1338986"/>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9" name="Rectangle 8">
            <a:extLst>
              <a:ext uri="{FF2B5EF4-FFF2-40B4-BE49-F238E27FC236}">
                <a16:creationId xmlns:a16="http://schemas.microsoft.com/office/drawing/2014/main" id="{EDDE6131-1979-433A-A26D-EB1A52FCC599}"/>
              </a:ext>
            </a:extLst>
          </p:cNvPr>
          <p:cNvSpPr/>
          <p:nvPr>
            <p:custDataLst>
              <p:tags r:id="rId6"/>
            </p:custDataLst>
          </p:nvPr>
        </p:nvSpPr>
        <p:spPr>
          <a:xfrm>
            <a:off x="372580" y="5362682"/>
            <a:ext cx="2480650" cy="350994"/>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Porteurs de projet</a:t>
            </a:r>
          </a:p>
        </p:txBody>
      </p:sp>
      <p:cxnSp>
        <p:nvCxnSpPr>
          <p:cNvPr id="12" name="Connecteur droit 11">
            <a:extLst>
              <a:ext uri="{FF2B5EF4-FFF2-40B4-BE49-F238E27FC236}">
                <a16:creationId xmlns:a16="http://schemas.microsoft.com/office/drawing/2014/main" id="{C5C5EA58-172D-41B9-8C56-3214C8958021}"/>
              </a:ext>
            </a:extLst>
          </p:cNvPr>
          <p:cNvCxnSpPr/>
          <p:nvPr>
            <p:custDataLst>
              <p:tags r:id="rId7"/>
            </p:custDataLst>
          </p:nvPr>
        </p:nvCxnSpPr>
        <p:spPr>
          <a:xfrm>
            <a:off x="2697933" y="1591729"/>
            <a:ext cx="0" cy="13902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C45B11F-4D8A-4632-AFD3-0159FAF0D12C}"/>
              </a:ext>
            </a:extLst>
          </p:cNvPr>
          <p:cNvCxnSpPr/>
          <p:nvPr>
            <p:custDataLst>
              <p:tags r:id="rId8"/>
            </p:custDataLst>
          </p:nvPr>
        </p:nvCxnSpPr>
        <p:spPr>
          <a:xfrm>
            <a:off x="2705478" y="3220881"/>
            <a:ext cx="0" cy="13902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6F38CF8-CE1E-4169-8FDC-A442374095D1}"/>
              </a:ext>
            </a:extLst>
          </p:cNvPr>
          <p:cNvCxnSpPr/>
          <p:nvPr>
            <p:custDataLst>
              <p:tags r:id="rId9"/>
            </p:custDataLst>
          </p:nvPr>
        </p:nvCxnSpPr>
        <p:spPr>
          <a:xfrm>
            <a:off x="2694916" y="4915481"/>
            <a:ext cx="0" cy="13902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FE94D546-FE83-497B-B491-A3D23AE9C0C4}"/>
              </a:ext>
            </a:extLst>
          </p:cNvPr>
          <p:cNvPicPr>
            <a:picLocks noChangeAspect="1"/>
          </p:cNvPicPr>
          <p:nvPr/>
        </p:nvPicPr>
        <p:blipFill rotWithShape="1">
          <a:blip r:embed="rId12"/>
          <a:srcRect l="63395" t="38272" r="13397" b="34734"/>
          <a:stretch/>
        </p:blipFill>
        <p:spPr>
          <a:xfrm>
            <a:off x="3160332" y="3045285"/>
            <a:ext cx="4759135" cy="1557004"/>
          </a:xfrm>
          <a:prstGeom prst="rect">
            <a:avLst/>
          </a:prstGeom>
        </p:spPr>
      </p:pic>
      <p:pic>
        <p:nvPicPr>
          <p:cNvPr id="10" name="Image 9">
            <a:extLst>
              <a:ext uri="{FF2B5EF4-FFF2-40B4-BE49-F238E27FC236}">
                <a16:creationId xmlns:a16="http://schemas.microsoft.com/office/drawing/2014/main" id="{46163724-94CC-4756-A2F8-C1A7299AD56B}"/>
              </a:ext>
            </a:extLst>
          </p:cNvPr>
          <p:cNvPicPr>
            <a:picLocks noChangeAspect="1"/>
          </p:cNvPicPr>
          <p:nvPr/>
        </p:nvPicPr>
        <p:blipFill rotWithShape="1">
          <a:blip r:embed="rId13"/>
          <a:srcRect l="63429" t="38166" r="13366" b="32611"/>
          <a:stretch/>
        </p:blipFill>
        <p:spPr>
          <a:xfrm>
            <a:off x="3044016" y="4695410"/>
            <a:ext cx="4759134" cy="1685537"/>
          </a:xfrm>
          <a:prstGeom prst="rect">
            <a:avLst/>
          </a:prstGeom>
        </p:spPr>
      </p:pic>
      <p:pic>
        <p:nvPicPr>
          <p:cNvPr id="11" name="Image 10">
            <a:extLst>
              <a:ext uri="{FF2B5EF4-FFF2-40B4-BE49-F238E27FC236}">
                <a16:creationId xmlns:a16="http://schemas.microsoft.com/office/drawing/2014/main" id="{FADA2768-757E-4D43-BAB7-4E762A0755E1}"/>
              </a:ext>
            </a:extLst>
          </p:cNvPr>
          <p:cNvPicPr>
            <a:picLocks noChangeAspect="1"/>
          </p:cNvPicPr>
          <p:nvPr/>
        </p:nvPicPr>
        <p:blipFill rotWithShape="1">
          <a:blip r:embed="rId14"/>
          <a:srcRect l="63046" t="39926" r="13207" b="34848"/>
          <a:stretch/>
        </p:blipFill>
        <p:spPr>
          <a:xfrm>
            <a:off x="3104976" y="1427733"/>
            <a:ext cx="4869848" cy="1455017"/>
          </a:xfrm>
          <a:prstGeom prst="rect">
            <a:avLst/>
          </a:prstGeom>
        </p:spPr>
      </p:pic>
      <p:sp>
        <p:nvSpPr>
          <p:cNvPr id="16" name="Espace réservé du pied de page 2">
            <a:extLst>
              <a:ext uri="{FF2B5EF4-FFF2-40B4-BE49-F238E27FC236}">
                <a16:creationId xmlns:a16="http://schemas.microsoft.com/office/drawing/2014/main" id="{5C4BDD21-A6B9-479B-9DFE-542FE9C6415D}"/>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329584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035775-6614-49B6-932C-873C7F480685}"/>
              </a:ext>
            </a:extLst>
          </p:cNvPr>
          <p:cNvSpPr/>
          <p:nvPr>
            <p:custDataLst>
              <p:tags r:id="rId1"/>
            </p:custDataLst>
          </p:nvPr>
        </p:nvSpPr>
        <p:spPr>
          <a:xfrm>
            <a:off x="372580" y="1992601"/>
            <a:ext cx="2480650" cy="350994"/>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Equipe technique</a:t>
            </a:r>
            <a:endParaRPr kumimoji="0" lang="fr-FR" sz="16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5EEA7D90-F9FA-4CBB-BE9F-2789AD40A142}"/>
              </a:ext>
            </a:extLst>
          </p:cNvPr>
          <p:cNvSpPr/>
          <p:nvPr>
            <p:custDataLst>
              <p:tags r:id="rId2"/>
            </p:custDataLst>
          </p:nvPr>
        </p:nvSpPr>
        <p:spPr>
          <a:xfrm>
            <a:off x="372580" y="3617531"/>
            <a:ext cx="2480650" cy="350994"/>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Elus</a:t>
            </a:r>
          </a:p>
        </p:txBody>
      </p:sp>
      <p:sp>
        <p:nvSpPr>
          <p:cNvPr id="6" name="ZoneTexte 5">
            <a:extLst>
              <a:ext uri="{FF2B5EF4-FFF2-40B4-BE49-F238E27FC236}">
                <a16:creationId xmlns:a16="http://schemas.microsoft.com/office/drawing/2014/main" id="{5E5DEEB5-E269-493C-A7EA-5B649400578B}"/>
              </a:ext>
            </a:extLst>
          </p:cNvPr>
          <p:cNvSpPr txBox="1"/>
          <p:nvPr>
            <p:custDataLst>
              <p:tags r:id="rId3"/>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Perceptions </a:t>
            </a:r>
          </a:p>
        </p:txBody>
      </p:sp>
      <p:sp>
        <p:nvSpPr>
          <p:cNvPr id="7" name="ZoneTexte 6">
            <a:extLst>
              <a:ext uri="{FF2B5EF4-FFF2-40B4-BE49-F238E27FC236}">
                <a16:creationId xmlns:a16="http://schemas.microsoft.com/office/drawing/2014/main" id="{C7D9EB2F-9F00-4B29-AB44-7E4E7B3BC2D8}"/>
              </a:ext>
            </a:extLst>
          </p:cNvPr>
          <p:cNvSpPr txBox="1"/>
          <p:nvPr>
            <p:custDataLst>
              <p:tags r:id="rId4"/>
            </p:custDataLst>
          </p:nvPr>
        </p:nvSpPr>
        <p:spPr>
          <a:xfrm>
            <a:off x="1250959" y="896834"/>
            <a:ext cx="7056784"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Les écueils vécus du programme</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8" name="Connecteur droit 7">
            <a:extLst>
              <a:ext uri="{FF2B5EF4-FFF2-40B4-BE49-F238E27FC236}">
                <a16:creationId xmlns:a16="http://schemas.microsoft.com/office/drawing/2014/main" id="{218E47C6-C186-4F5D-85DA-8361120E23AB}"/>
              </a:ext>
            </a:extLst>
          </p:cNvPr>
          <p:cNvCxnSpPr/>
          <p:nvPr>
            <p:custDataLst>
              <p:tags r:id="rId5"/>
            </p:custDataLst>
          </p:nvPr>
        </p:nvCxnSpPr>
        <p:spPr>
          <a:xfrm>
            <a:off x="-9781" y="1338986"/>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9" name="Rectangle 8">
            <a:extLst>
              <a:ext uri="{FF2B5EF4-FFF2-40B4-BE49-F238E27FC236}">
                <a16:creationId xmlns:a16="http://schemas.microsoft.com/office/drawing/2014/main" id="{EDDE6131-1979-433A-A26D-EB1A52FCC599}"/>
              </a:ext>
            </a:extLst>
          </p:cNvPr>
          <p:cNvSpPr/>
          <p:nvPr>
            <p:custDataLst>
              <p:tags r:id="rId6"/>
            </p:custDataLst>
          </p:nvPr>
        </p:nvSpPr>
        <p:spPr>
          <a:xfrm>
            <a:off x="372580" y="5218915"/>
            <a:ext cx="2480650" cy="350994"/>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Porteurs de projet</a:t>
            </a:r>
          </a:p>
        </p:txBody>
      </p:sp>
      <p:cxnSp>
        <p:nvCxnSpPr>
          <p:cNvPr id="12" name="Connecteur droit 11">
            <a:extLst>
              <a:ext uri="{FF2B5EF4-FFF2-40B4-BE49-F238E27FC236}">
                <a16:creationId xmlns:a16="http://schemas.microsoft.com/office/drawing/2014/main" id="{C5C5EA58-172D-41B9-8C56-3214C8958021}"/>
              </a:ext>
            </a:extLst>
          </p:cNvPr>
          <p:cNvCxnSpPr/>
          <p:nvPr>
            <p:custDataLst>
              <p:tags r:id="rId7"/>
            </p:custDataLst>
          </p:nvPr>
        </p:nvCxnSpPr>
        <p:spPr>
          <a:xfrm>
            <a:off x="2401841" y="1493714"/>
            <a:ext cx="0" cy="13902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C45B11F-4D8A-4632-AFD3-0159FAF0D12C}"/>
              </a:ext>
            </a:extLst>
          </p:cNvPr>
          <p:cNvCxnSpPr/>
          <p:nvPr>
            <p:custDataLst>
              <p:tags r:id="rId8"/>
            </p:custDataLst>
          </p:nvPr>
        </p:nvCxnSpPr>
        <p:spPr>
          <a:xfrm>
            <a:off x="2409386" y="3049980"/>
            <a:ext cx="0" cy="13902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6F38CF8-CE1E-4169-8FDC-A442374095D1}"/>
              </a:ext>
            </a:extLst>
          </p:cNvPr>
          <p:cNvCxnSpPr/>
          <p:nvPr>
            <p:custDataLst>
              <p:tags r:id="rId9"/>
            </p:custDataLst>
          </p:nvPr>
        </p:nvCxnSpPr>
        <p:spPr>
          <a:xfrm>
            <a:off x="2398824" y="4673699"/>
            <a:ext cx="0" cy="13902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2A5BB1A2-BA50-47AA-B947-C4101DC4B3D7}"/>
              </a:ext>
            </a:extLst>
          </p:cNvPr>
          <p:cNvPicPr>
            <a:picLocks noChangeAspect="1"/>
          </p:cNvPicPr>
          <p:nvPr>
            <p:custDataLst>
              <p:tags r:id="rId10"/>
            </p:custDataLst>
          </p:nvPr>
        </p:nvPicPr>
        <p:blipFill rotWithShape="1">
          <a:blip r:embed="rId15"/>
          <a:srcRect l="63905" t="42974" r="11333" b="36709"/>
          <a:stretch/>
        </p:blipFill>
        <p:spPr>
          <a:xfrm>
            <a:off x="3114487" y="3159167"/>
            <a:ext cx="5493464" cy="1267721"/>
          </a:xfrm>
          <a:prstGeom prst="rect">
            <a:avLst/>
          </a:prstGeom>
        </p:spPr>
      </p:pic>
      <p:pic>
        <p:nvPicPr>
          <p:cNvPr id="5" name="Image 4">
            <a:extLst>
              <a:ext uri="{FF2B5EF4-FFF2-40B4-BE49-F238E27FC236}">
                <a16:creationId xmlns:a16="http://schemas.microsoft.com/office/drawing/2014/main" id="{EB5633C7-EFE1-47F0-B885-D5FC7DF28608}"/>
              </a:ext>
            </a:extLst>
          </p:cNvPr>
          <p:cNvPicPr>
            <a:picLocks noChangeAspect="1"/>
          </p:cNvPicPr>
          <p:nvPr>
            <p:custDataLst>
              <p:tags r:id="rId11"/>
            </p:custDataLst>
          </p:nvPr>
        </p:nvPicPr>
        <p:blipFill rotWithShape="1">
          <a:blip r:embed="rId16"/>
          <a:srcRect l="63810" t="43164" r="13619" b="34826"/>
          <a:stretch/>
        </p:blipFill>
        <p:spPr>
          <a:xfrm>
            <a:off x="3238606" y="1720806"/>
            <a:ext cx="5069137" cy="1390269"/>
          </a:xfrm>
          <a:prstGeom prst="rect">
            <a:avLst/>
          </a:prstGeom>
        </p:spPr>
      </p:pic>
      <p:pic>
        <p:nvPicPr>
          <p:cNvPr id="10" name="Image 9">
            <a:extLst>
              <a:ext uri="{FF2B5EF4-FFF2-40B4-BE49-F238E27FC236}">
                <a16:creationId xmlns:a16="http://schemas.microsoft.com/office/drawing/2014/main" id="{07AC0B00-1B7D-4868-9359-EBEF00CD5D3C}"/>
              </a:ext>
            </a:extLst>
          </p:cNvPr>
          <p:cNvPicPr>
            <a:picLocks noChangeAspect="1"/>
          </p:cNvPicPr>
          <p:nvPr>
            <p:custDataLst>
              <p:tags r:id="rId12"/>
            </p:custDataLst>
          </p:nvPr>
        </p:nvPicPr>
        <p:blipFill rotWithShape="1">
          <a:blip r:embed="rId17"/>
          <a:srcRect l="63523" t="43507" r="13532" b="38873"/>
          <a:stretch/>
        </p:blipFill>
        <p:spPr>
          <a:xfrm>
            <a:off x="3026443" y="4729658"/>
            <a:ext cx="5493461" cy="1186428"/>
          </a:xfrm>
          <a:prstGeom prst="rect">
            <a:avLst/>
          </a:prstGeom>
        </p:spPr>
      </p:pic>
      <p:sp>
        <p:nvSpPr>
          <p:cNvPr id="15" name="Espace réservé du pied de page 2">
            <a:extLst>
              <a:ext uri="{FF2B5EF4-FFF2-40B4-BE49-F238E27FC236}">
                <a16:creationId xmlns:a16="http://schemas.microsoft.com/office/drawing/2014/main" id="{76CC2F8F-C729-4258-82DD-AC3D76A00629}"/>
              </a:ext>
            </a:extLst>
          </p:cNvPr>
          <p:cNvSpPr txBox="1">
            <a:spLocks/>
          </p:cNvSpPr>
          <p:nvPr/>
        </p:nvSpPr>
        <p:spPr>
          <a:xfrm>
            <a:off x="105619" y="6393503"/>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rapport de résultats </a:t>
            </a:r>
          </a:p>
        </p:txBody>
      </p:sp>
    </p:spTree>
    <p:extLst>
      <p:ext uri="{BB962C8B-B14F-4D97-AF65-F5344CB8AC3E}">
        <p14:creationId xmlns:p14="http://schemas.microsoft.com/office/powerpoint/2010/main" val="177891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035775-6614-49B6-932C-873C7F480685}"/>
              </a:ext>
            </a:extLst>
          </p:cNvPr>
          <p:cNvSpPr/>
          <p:nvPr>
            <p:custDataLst>
              <p:tags r:id="rId1"/>
            </p:custDataLst>
          </p:nvPr>
        </p:nvSpPr>
        <p:spPr>
          <a:xfrm>
            <a:off x="5600030" y="1443291"/>
            <a:ext cx="2480650" cy="350994"/>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Regard des équipes techniques</a:t>
            </a:r>
            <a:endParaRPr kumimoji="0" lang="fr-FR" sz="16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4" name="Rectangle 3">
            <a:extLst>
              <a:ext uri="{FF2B5EF4-FFF2-40B4-BE49-F238E27FC236}">
                <a16:creationId xmlns:a16="http://schemas.microsoft.com/office/drawing/2014/main" id="{5EEA7D90-F9FA-4CBB-BE9F-2789AD40A142}"/>
              </a:ext>
            </a:extLst>
          </p:cNvPr>
          <p:cNvSpPr/>
          <p:nvPr>
            <p:custDataLst>
              <p:tags r:id="rId2"/>
            </p:custDataLst>
          </p:nvPr>
        </p:nvSpPr>
        <p:spPr>
          <a:xfrm>
            <a:off x="1661446" y="1385355"/>
            <a:ext cx="2480650" cy="350994"/>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Regard des élus</a:t>
            </a:r>
          </a:p>
        </p:txBody>
      </p:sp>
      <p:sp>
        <p:nvSpPr>
          <p:cNvPr id="6" name="ZoneTexte 5">
            <a:extLst>
              <a:ext uri="{FF2B5EF4-FFF2-40B4-BE49-F238E27FC236}">
                <a16:creationId xmlns:a16="http://schemas.microsoft.com/office/drawing/2014/main" id="{5E5DEEB5-E269-493C-A7EA-5B649400578B}"/>
              </a:ext>
            </a:extLst>
          </p:cNvPr>
          <p:cNvSpPr txBox="1"/>
          <p:nvPr>
            <p:custDataLst>
              <p:tags r:id="rId3"/>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Les suites du programme</a:t>
            </a:r>
          </a:p>
        </p:txBody>
      </p:sp>
      <p:sp>
        <p:nvSpPr>
          <p:cNvPr id="7" name="ZoneTexte 6">
            <a:extLst>
              <a:ext uri="{FF2B5EF4-FFF2-40B4-BE49-F238E27FC236}">
                <a16:creationId xmlns:a16="http://schemas.microsoft.com/office/drawing/2014/main" id="{C7D9EB2F-9F00-4B29-AB44-7E4E7B3BC2D8}"/>
              </a:ext>
            </a:extLst>
          </p:cNvPr>
          <p:cNvSpPr txBox="1"/>
          <p:nvPr>
            <p:custDataLst>
              <p:tags r:id="rId4"/>
            </p:custDataLst>
          </p:nvPr>
        </p:nvSpPr>
        <p:spPr>
          <a:xfrm>
            <a:off x="1250959" y="897512"/>
            <a:ext cx="7056784"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Poursuite et pérennisation du programme</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8" name="Connecteur droit 7">
            <a:extLst>
              <a:ext uri="{FF2B5EF4-FFF2-40B4-BE49-F238E27FC236}">
                <a16:creationId xmlns:a16="http://schemas.microsoft.com/office/drawing/2014/main" id="{218E47C6-C186-4F5D-85DA-8361120E23AB}"/>
              </a:ext>
            </a:extLst>
          </p:cNvPr>
          <p:cNvCxnSpPr/>
          <p:nvPr>
            <p:custDataLst>
              <p:tags r:id="rId5"/>
            </p:custDataLst>
          </p:nvPr>
        </p:nvCxnSpPr>
        <p:spPr>
          <a:xfrm>
            <a:off x="-9781" y="1286732"/>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cxnSp>
        <p:nvCxnSpPr>
          <p:cNvPr id="12" name="Connecteur droit 11">
            <a:extLst>
              <a:ext uri="{FF2B5EF4-FFF2-40B4-BE49-F238E27FC236}">
                <a16:creationId xmlns:a16="http://schemas.microsoft.com/office/drawing/2014/main" id="{C5C5EA58-172D-41B9-8C56-3214C8958021}"/>
              </a:ext>
            </a:extLst>
          </p:cNvPr>
          <p:cNvCxnSpPr>
            <a:cxnSpLocks/>
          </p:cNvCxnSpPr>
          <p:nvPr>
            <p:custDataLst>
              <p:tags r:id="rId6"/>
            </p:custDataLst>
          </p:nvPr>
        </p:nvCxnSpPr>
        <p:spPr>
          <a:xfrm>
            <a:off x="4629693" y="1701513"/>
            <a:ext cx="0" cy="471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8C0789B3-1712-4A03-8268-F92CC6EC44DF}"/>
              </a:ext>
            </a:extLst>
          </p:cNvPr>
          <p:cNvPicPr>
            <a:picLocks noChangeAspect="1"/>
          </p:cNvPicPr>
          <p:nvPr>
            <p:custDataLst>
              <p:tags r:id="rId7"/>
            </p:custDataLst>
          </p:nvPr>
        </p:nvPicPr>
        <p:blipFill rotWithShape="1">
          <a:blip r:embed="rId13"/>
          <a:srcRect l="15335" t="14816" r="13841" b="7253"/>
          <a:stretch/>
        </p:blipFill>
        <p:spPr>
          <a:xfrm>
            <a:off x="568853" y="1816867"/>
            <a:ext cx="3045118" cy="2470943"/>
          </a:xfrm>
          <a:prstGeom prst="rect">
            <a:avLst/>
          </a:prstGeom>
        </p:spPr>
      </p:pic>
      <p:pic>
        <p:nvPicPr>
          <p:cNvPr id="5" name="Image 4">
            <a:extLst>
              <a:ext uri="{FF2B5EF4-FFF2-40B4-BE49-F238E27FC236}">
                <a16:creationId xmlns:a16="http://schemas.microsoft.com/office/drawing/2014/main" id="{C416B307-04AC-4390-B987-B37A24827B11}"/>
              </a:ext>
            </a:extLst>
          </p:cNvPr>
          <p:cNvPicPr>
            <a:picLocks noChangeAspect="1"/>
          </p:cNvPicPr>
          <p:nvPr>
            <p:custDataLst>
              <p:tags r:id="rId8"/>
            </p:custDataLst>
          </p:nvPr>
        </p:nvPicPr>
        <p:blipFill rotWithShape="1">
          <a:blip r:embed="rId14"/>
          <a:srcRect l="19518" t="19460" r="9059" b="5541"/>
          <a:stretch/>
        </p:blipFill>
        <p:spPr>
          <a:xfrm>
            <a:off x="5244907" y="1863440"/>
            <a:ext cx="3190896" cy="2470943"/>
          </a:xfrm>
          <a:prstGeom prst="rect">
            <a:avLst/>
          </a:prstGeom>
        </p:spPr>
      </p:pic>
      <p:sp>
        <p:nvSpPr>
          <p:cNvPr id="15" name="ZoneTexte 14">
            <a:extLst>
              <a:ext uri="{FF2B5EF4-FFF2-40B4-BE49-F238E27FC236}">
                <a16:creationId xmlns:a16="http://schemas.microsoft.com/office/drawing/2014/main" id="{AA990D17-5C75-495B-B8B3-F5B85421BCA0}"/>
              </a:ext>
            </a:extLst>
          </p:cNvPr>
          <p:cNvSpPr txBox="1"/>
          <p:nvPr>
            <p:custDataLst>
              <p:tags r:id="rId9"/>
            </p:custDataLst>
          </p:nvPr>
        </p:nvSpPr>
        <p:spPr>
          <a:xfrm>
            <a:off x="19137" y="4095409"/>
            <a:ext cx="4340735" cy="2631490"/>
          </a:xfrm>
          <a:prstGeom prst="rect">
            <a:avLst/>
          </a:prstGeom>
          <a:noFill/>
        </p:spPr>
        <p:txBody>
          <a:bodyPr wrap="square" rtlCol="0">
            <a:spAutoFit/>
          </a:bodyPr>
          <a:lstStyle/>
          <a:p>
            <a:pPr>
              <a:spcAft>
                <a:spcPts val="600"/>
              </a:spcAft>
            </a:pPr>
            <a:r>
              <a:rPr lang="fr-FR" sz="1400" b="1" dirty="0">
                <a:solidFill>
                  <a:prstClr val="black"/>
                </a:solidFill>
                <a:latin typeface="Arial Nova Cond Light" panose="020B0306020202020204" pitchFamily="34" charset="0"/>
                <a:cs typeface="Calibri" panose="020F0502020204030204" pitchFamily="34" charset="0"/>
              </a:rPr>
              <a:t>Remarques</a:t>
            </a:r>
          </a:p>
          <a:p>
            <a:pPr marL="285750" indent="-193675">
              <a:spcAft>
                <a:spcPts val="600"/>
              </a:spcAft>
              <a:buFont typeface="Wingdings" panose="05000000000000000000" pitchFamily="2" charset="2"/>
              <a:buChar char="§"/>
            </a:pPr>
            <a:r>
              <a:rPr lang="fr-FR" sz="1400" dirty="0">
                <a:solidFill>
                  <a:prstClr val="black"/>
                </a:solidFill>
                <a:latin typeface="Arial Nova Cond Light" panose="020B0306020202020204" pitchFamily="34" charset="0"/>
                <a:cs typeface="Calibri" panose="020F0502020204030204" pitchFamily="34" charset="0"/>
              </a:rPr>
              <a:t>Un véritable effet levier du programme.</a:t>
            </a:r>
          </a:p>
          <a:p>
            <a:pPr marL="285750" indent="-193675">
              <a:spcAft>
                <a:spcPts val="600"/>
              </a:spcAft>
              <a:buFont typeface="Wingdings" panose="05000000000000000000" pitchFamily="2" charset="2"/>
              <a:buChar char="§"/>
            </a:pPr>
            <a:r>
              <a:rPr lang="fr-FR" sz="1400" dirty="0">
                <a:solidFill>
                  <a:prstClr val="black"/>
                </a:solidFill>
                <a:latin typeface="Arial Nova Cond Light" panose="020B0306020202020204" pitchFamily="34" charset="0"/>
                <a:cs typeface="Calibri" panose="020F0502020204030204" pitchFamily="34" charset="0"/>
              </a:rPr>
              <a:t>Mise en place d’une instance de dialogue, primordiale pour un développement touristique cohérent.</a:t>
            </a:r>
          </a:p>
          <a:p>
            <a:pPr marL="285750" indent="-193675">
              <a:spcAft>
                <a:spcPts val="600"/>
              </a:spcAft>
              <a:buFont typeface="Wingdings" panose="05000000000000000000" pitchFamily="2" charset="2"/>
              <a:buChar char="§"/>
            </a:pPr>
            <a:r>
              <a:rPr lang="fr-FR" sz="1400" dirty="0">
                <a:solidFill>
                  <a:prstClr val="black"/>
                </a:solidFill>
                <a:latin typeface="Arial Nova Cond Light" panose="020B0306020202020204" pitchFamily="34" charset="0"/>
                <a:cs typeface="Calibri" panose="020F0502020204030204" pitchFamily="34" charset="0"/>
              </a:rPr>
              <a:t>Une dynamique engagée à poursuivre afin de finaliser les stratégies engagées</a:t>
            </a:r>
          </a:p>
          <a:p>
            <a:pPr marL="285750" indent="-193675">
              <a:spcAft>
                <a:spcPts val="600"/>
              </a:spcAft>
              <a:buFont typeface="Wingdings" panose="05000000000000000000" pitchFamily="2" charset="2"/>
              <a:buChar char="§"/>
            </a:pPr>
            <a:r>
              <a:rPr lang="fr-FR" sz="1400" dirty="0">
                <a:solidFill>
                  <a:prstClr val="black"/>
                </a:solidFill>
                <a:latin typeface="Arial Nova Cond Light" panose="020B0306020202020204" pitchFamily="34" charset="0"/>
                <a:cs typeface="Calibri" panose="020F0502020204030204" pitchFamily="34" charset="0"/>
              </a:rPr>
              <a:t>Une dynamique engagée sur du court terme (étude, action) mais également sur du long terme (investissement, image). Il faut continuer.</a:t>
            </a:r>
          </a:p>
          <a:p>
            <a:pPr marL="285750" indent="-193675">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825BD5A7-BA39-4203-9269-654DDB2201FF}"/>
              </a:ext>
            </a:extLst>
          </p:cNvPr>
          <p:cNvSpPr txBox="1"/>
          <p:nvPr>
            <p:custDataLst>
              <p:tags r:id="rId10"/>
            </p:custDataLst>
          </p:nvPr>
        </p:nvSpPr>
        <p:spPr>
          <a:xfrm>
            <a:off x="4669990" y="4339957"/>
            <a:ext cx="4340729" cy="2339102"/>
          </a:xfrm>
          <a:prstGeom prst="rect">
            <a:avLst/>
          </a:prstGeom>
          <a:noFill/>
        </p:spPr>
        <p:txBody>
          <a:bodyPr wrap="square" rtlCol="0">
            <a:spAutoFit/>
          </a:bodyPr>
          <a:lstStyle/>
          <a:p>
            <a:pPr>
              <a:spcAft>
                <a:spcPts val="600"/>
              </a:spcAft>
            </a:pPr>
            <a:r>
              <a:rPr lang="fr-FR" sz="1400" b="1" dirty="0">
                <a:solidFill>
                  <a:prstClr val="black"/>
                </a:solidFill>
                <a:latin typeface="Arial Nova Cond Light" panose="020B0306020202020204" pitchFamily="34" charset="0"/>
                <a:cs typeface="Calibri" panose="020F0502020204030204" pitchFamily="34" charset="0"/>
              </a:rPr>
              <a:t>Remarques</a:t>
            </a:r>
          </a:p>
          <a:p>
            <a:pPr marL="285750" indent="-193675">
              <a:spcAft>
                <a:spcPts val="600"/>
              </a:spcAft>
              <a:buFont typeface="Wingdings" panose="05000000000000000000" pitchFamily="2" charset="2"/>
              <a:buChar char="§"/>
            </a:pPr>
            <a:r>
              <a:rPr lang="fr-FR" sz="1400" dirty="0">
                <a:solidFill>
                  <a:prstClr val="black"/>
                </a:solidFill>
                <a:latin typeface="Arial Nova Cond Light" panose="020B0306020202020204" pitchFamily="34" charset="0"/>
                <a:cs typeface="Calibri" panose="020F0502020204030204" pitchFamily="34" charset="0"/>
              </a:rPr>
              <a:t>Une dynamique de diversification de l’activité touristique engagée sur le long terme (et ainsi à poursuivre).</a:t>
            </a:r>
          </a:p>
          <a:p>
            <a:pPr marL="285750" indent="-193675">
              <a:spcAft>
                <a:spcPts val="600"/>
              </a:spcAft>
              <a:buFont typeface="Wingdings" panose="05000000000000000000" pitchFamily="2" charset="2"/>
              <a:buChar char="§"/>
            </a:pPr>
            <a:r>
              <a:rPr lang="fr-FR" sz="1400" dirty="0">
                <a:solidFill>
                  <a:prstClr val="black"/>
                </a:solidFill>
                <a:latin typeface="Arial Nova Cond Light" panose="020B0306020202020204" pitchFamily="34" charset="0"/>
                <a:cs typeface="Calibri" panose="020F0502020204030204" pitchFamily="34" charset="0"/>
              </a:rPr>
              <a:t>Un effet levier du programme, qui a permis de conduire des projets qui n’auraient pas vu le jour sans ce soutien. </a:t>
            </a:r>
          </a:p>
          <a:p>
            <a:pPr marL="285750" indent="-193675">
              <a:spcAft>
                <a:spcPts val="600"/>
              </a:spcAft>
              <a:buFont typeface="Wingdings" panose="05000000000000000000" pitchFamily="2" charset="2"/>
              <a:buChar char="§"/>
            </a:pPr>
            <a:r>
              <a:rPr lang="fr-FR" sz="1400" dirty="0">
                <a:solidFill>
                  <a:prstClr val="black"/>
                </a:solidFill>
                <a:latin typeface="Arial Nova Cond Light" panose="020B0306020202020204" pitchFamily="34" charset="0"/>
                <a:cs typeface="Calibri" panose="020F0502020204030204" pitchFamily="34" charset="0"/>
              </a:rPr>
              <a:t>Des programmes de structuration nécessaires mais dont il faut préciser le cadre pour éviter les désillusions.</a:t>
            </a:r>
          </a:p>
          <a:p>
            <a:pPr marL="285750" indent="-193675">
              <a:spcAft>
                <a:spcPts val="600"/>
              </a:spcAft>
              <a:buFont typeface="Wingdings" panose="05000000000000000000" pitchFamily="2" charset="2"/>
              <a:buChar char="§"/>
            </a:pPr>
            <a:r>
              <a:rPr lang="fr-FR" sz="1400" dirty="0">
                <a:solidFill>
                  <a:prstClr val="black"/>
                </a:solidFill>
                <a:latin typeface="Arial Nova Cond Light" panose="020B0306020202020204" pitchFamily="34" charset="0"/>
                <a:cs typeface="Calibri" panose="020F0502020204030204" pitchFamily="34" charset="0"/>
              </a:rPr>
              <a:t>Si la philosophie doit être maintenue, la méthodologie (notamment l’administratif) est peut-être à réétudier.</a:t>
            </a:r>
          </a:p>
        </p:txBody>
      </p:sp>
      <p:sp>
        <p:nvSpPr>
          <p:cNvPr id="14" name="Espace réservé du pied de page 2">
            <a:extLst>
              <a:ext uri="{FF2B5EF4-FFF2-40B4-BE49-F238E27FC236}">
                <a16:creationId xmlns:a16="http://schemas.microsoft.com/office/drawing/2014/main" id="{2E8A381A-4423-4A6A-B77B-FEA347759654}"/>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284033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449E4-D2EF-4E0A-A1D4-A1909B6280B8}"/>
              </a:ext>
            </a:extLst>
          </p:cNvPr>
          <p:cNvSpPr/>
          <p:nvPr>
            <p:custDataLst>
              <p:tags r:id="rId1"/>
            </p:custDataLst>
          </p:nvPr>
        </p:nvSpPr>
        <p:spPr>
          <a:xfrm>
            <a:off x="301752" y="283464"/>
            <a:ext cx="8522208" cy="629107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4E07D66-F29F-4D7C-BD91-4EECF11D2461}"/>
              </a:ext>
            </a:extLst>
          </p:cNvPr>
          <p:cNvSpPr txBox="1"/>
          <p:nvPr>
            <p:custDataLst>
              <p:tags r:id="rId2"/>
            </p:custDataLst>
          </p:nvPr>
        </p:nvSpPr>
        <p:spPr>
          <a:xfrm>
            <a:off x="2924175" y="1190583"/>
            <a:ext cx="5749644" cy="42586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700" kern="1200" dirty="0" err="1">
                <a:solidFill>
                  <a:schemeClr val="tx1">
                    <a:lumMod val="85000"/>
                    <a:lumOff val="15000"/>
                  </a:schemeClr>
                </a:solidFill>
                <a:latin typeface="Arial Nova Cond" panose="020B0506020202020204" pitchFamily="34" charset="0"/>
                <a:ea typeface="+mj-ea"/>
                <a:cs typeface="+mj-cs"/>
              </a:rPr>
              <a:t>Eléments</a:t>
            </a:r>
            <a:r>
              <a:rPr lang="en-US" sz="4700" kern="1200" dirty="0">
                <a:solidFill>
                  <a:schemeClr val="tx1">
                    <a:lumMod val="85000"/>
                    <a:lumOff val="15000"/>
                  </a:schemeClr>
                </a:solidFill>
                <a:latin typeface="Arial Nova Cond" panose="020B0506020202020204" pitchFamily="34" charset="0"/>
                <a:ea typeface="+mj-ea"/>
                <a:cs typeface="+mj-cs"/>
              </a:rPr>
              <a:t> de </a:t>
            </a:r>
            <a:r>
              <a:rPr lang="en-US" sz="4700" kern="1200" dirty="0" err="1">
                <a:solidFill>
                  <a:schemeClr val="tx1">
                    <a:lumMod val="85000"/>
                    <a:lumOff val="15000"/>
                  </a:schemeClr>
                </a:solidFill>
                <a:latin typeface="Arial Nova Cond" panose="020B0506020202020204" pitchFamily="34" charset="0"/>
                <a:ea typeface="+mj-ea"/>
                <a:cs typeface="+mj-cs"/>
              </a:rPr>
              <a:t>synthèse</a:t>
            </a:r>
            <a:endParaRPr lang="en-US" sz="4700" kern="1200" dirty="0">
              <a:solidFill>
                <a:schemeClr val="tx1">
                  <a:lumMod val="85000"/>
                  <a:lumOff val="15000"/>
                </a:schemeClr>
              </a:solidFill>
              <a:latin typeface="Arial Nova Cond" panose="020B0506020202020204" pitchFamily="34" charset="0"/>
              <a:ea typeface="+mj-ea"/>
              <a:cs typeface="+mj-cs"/>
            </a:endParaRPr>
          </a:p>
          <a:p>
            <a:pPr>
              <a:lnSpc>
                <a:spcPct val="90000"/>
              </a:lnSpc>
              <a:spcBef>
                <a:spcPct val="0"/>
              </a:spcBef>
              <a:spcAft>
                <a:spcPts val="600"/>
              </a:spcAft>
            </a:pPr>
            <a:r>
              <a:rPr lang="en-US" sz="4700" dirty="0">
                <a:solidFill>
                  <a:schemeClr val="tx1">
                    <a:lumMod val="85000"/>
                    <a:lumOff val="15000"/>
                  </a:schemeClr>
                </a:solidFill>
                <a:latin typeface="Arial Nova Cond" panose="020B0506020202020204" pitchFamily="34" charset="0"/>
                <a:ea typeface="+mj-ea"/>
                <a:cs typeface="+mj-cs"/>
              </a:rPr>
              <a:t>La </a:t>
            </a:r>
            <a:r>
              <a:rPr lang="en-US" sz="4700" dirty="0" err="1">
                <a:solidFill>
                  <a:schemeClr val="tx1">
                    <a:lumMod val="85000"/>
                    <a:lumOff val="15000"/>
                  </a:schemeClr>
                </a:solidFill>
                <a:latin typeface="Arial Nova Cond" panose="020B0506020202020204" pitchFamily="34" charset="0"/>
                <a:ea typeface="+mj-ea"/>
                <a:cs typeface="+mj-cs"/>
              </a:rPr>
              <a:t>philosophie</a:t>
            </a:r>
            <a:r>
              <a:rPr lang="en-US" sz="4700" dirty="0">
                <a:solidFill>
                  <a:schemeClr val="tx1">
                    <a:lumMod val="85000"/>
                    <a:lumOff val="15000"/>
                  </a:schemeClr>
                </a:solidFill>
                <a:latin typeface="Arial Nova Cond" panose="020B0506020202020204" pitchFamily="34" charset="0"/>
                <a:ea typeface="+mj-ea"/>
                <a:cs typeface="+mj-cs"/>
              </a:rPr>
              <a:t> du </a:t>
            </a:r>
            <a:r>
              <a:rPr lang="en-US" sz="4700" dirty="0" err="1">
                <a:solidFill>
                  <a:schemeClr val="tx1">
                    <a:lumMod val="85000"/>
                    <a:lumOff val="15000"/>
                  </a:schemeClr>
                </a:solidFill>
                <a:latin typeface="Arial Nova Cond" panose="020B0506020202020204" pitchFamily="34" charset="0"/>
                <a:ea typeface="+mj-ea"/>
                <a:cs typeface="+mj-cs"/>
              </a:rPr>
              <a:t>dispositif</a:t>
            </a:r>
            <a:endParaRPr lang="en-US" sz="3000" kern="1200" dirty="0">
              <a:solidFill>
                <a:schemeClr val="tx1">
                  <a:lumMod val="85000"/>
                  <a:lumOff val="15000"/>
                </a:schemeClr>
              </a:solidFill>
              <a:latin typeface="Arial Nova Cond" panose="020B0506020202020204" pitchFamily="34" charset="0"/>
              <a:ea typeface="+mj-ea"/>
              <a:cs typeface="+mj-cs"/>
            </a:endParaRPr>
          </a:p>
        </p:txBody>
      </p:sp>
      <p:pic>
        <p:nvPicPr>
          <p:cNvPr id="5" name="Image 4">
            <a:extLst>
              <a:ext uri="{FF2B5EF4-FFF2-40B4-BE49-F238E27FC236}">
                <a16:creationId xmlns:a16="http://schemas.microsoft.com/office/drawing/2014/main" id="{E61DECD8-46FB-47AD-B9EF-19AEEF2DCE4C}"/>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a:ext>
            </a:extLst>
          </a:blip>
          <a:stretch>
            <a:fillRect/>
          </a:stretch>
        </p:blipFill>
        <p:spPr>
          <a:xfrm>
            <a:off x="470181" y="1615892"/>
            <a:ext cx="2586252" cy="2586252"/>
          </a:xfrm>
          <a:prstGeom prst="rect">
            <a:avLst/>
          </a:prstGeom>
        </p:spPr>
      </p:pic>
      <p:sp>
        <p:nvSpPr>
          <p:cNvPr id="3" name="Espace réservé du numéro de diapositive 2">
            <a:extLst>
              <a:ext uri="{FF2B5EF4-FFF2-40B4-BE49-F238E27FC236}">
                <a16:creationId xmlns:a16="http://schemas.microsoft.com/office/drawing/2014/main" id="{F345E5D5-18C6-4239-A0D6-A10C3C308030}"/>
              </a:ext>
            </a:extLst>
          </p:cNvPr>
          <p:cNvSpPr>
            <a:spLocks noGrp="1"/>
          </p:cNvSpPr>
          <p:nvPr>
            <p:ph type="sldNum" sz="quarter" idx="12"/>
          </p:nvPr>
        </p:nvSpPr>
        <p:spPr/>
        <p:txBody>
          <a:bodyPr/>
          <a:lstStyle/>
          <a:p>
            <a:fld id="{842592F0-E694-4277-AF36-24B40D588508}" type="slidenum">
              <a:rPr lang="fr-FR" smtClean="0"/>
              <a:t>17</a:t>
            </a:fld>
            <a:endParaRPr lang="fr-FR"/>
          </a:p>
        </p:txBody>
      </p:sp>
      <p:sp>
        <p:nvSpPr>
          <p:cNvPr id="9" name="ZoneTexte 8">
            <a:extLst>
              <a:ext uri="{FF2B5EF4-FFF2-40B4-BE49-F238E27FC236}">
                <a16:creationId xmlns:a16="http://schemas.microsoft.com/office/drawing/2014/main" id="{83DD6A4E-FFAF-416E-8EFF-1048A903C555}"/>
              </a:ext>
            </a:extLst>
          </p:cNvPr>
          <p:cNvSpPr txBox="1"/>
          <p:nvPr>
            <p:custDataLst>
              <p:tags r:id="rId4"/>
            </p:custDataLst>
          </p:nvPr>
        </p:nvSpPr>
        <p:spPr>
          <a:xfrm>
            <a:off x="1422113" y="3428999"/>
            <a:ext cx="682388" cy="584775"/>
          </a:xfrm>
          <a:prstGeom prst="rect">
            <a:avLst/>
          </a:prstGeom>
          <a:noFill/>
        </p:spPr>
        <p:txBody>
          <a:bodyPr wrap="square" rtlCol="0">
            <a:spAutoFit/>
          </a:bodyPr>
          <a:lstStyle/>
          <a:p>
            <a:r>
              <a:rPr lang="fr-FR" sz="3200" b="1" dirty="0">
                <a:solidFill>
                  <a:srgbClr val="E71265"/>
                </a:solidFill>
                <a:latin typeface="Calibri" panose="020F0502020204030204" pitchFamily="34" charset="0"/>
                <a:cs typeface="Calibri" panose="020F0502020204030204" pitchFamily="34" charset="0"/>
              </a:rPr>
              <a:t>③</a:t>
            </a:r>
            <a:endParaRPr lang="fr-FR" b="1" dirty="0">
              <a:solidFill>
                <a:srgbClr val="E71265"/>
              </a:solidFill>
            </a:endParaRPr>
          </a:p>
        </p:txBody>
      </p:sp>
    </p:spTree>
    <p:extLst>
      <p:ext uri="{BB962C8B-B14F-4D97-AF65-F5344CB8AC3E}">
        <p14:creationId xmlns:p14="http://schemas.microsoft.com/office/powerpoint/2010/main" val="267889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01A10A-EAD9-4C3E-851E-3B7D070737EC}"/>
              </a:ext>
            </a:extLst>
          </p:cNvPr>
          <p:cNvSpPr txBox="1"/>
          <p:nvPr>
            <p:custDataLst>
              <p:tags r:id="rId1"/>
            </p:custDataLst>
          </p:nvPr>
        </p:nvSpPr>
        <p:spPr>
          <a:xfrm>
            <a:off x="1122219" y="239952"/>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Nova Cond Light" panose="020B0306020202020204" pitchFamily="34" charset="0"/>
              </a:rPr>
              <a:t>Philosophie</a:t>
            </a:r>
            <a:r>
              <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 de la démarche</a:t>
            </a: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2"/>
            </p:custDataLst>
          </p:nvPr>
        </p:nvCxnSpPr>
        <p:spPr>
          <a:xfrm>
            <a:off x="0" y="1462284"/>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31" name="ZoneTexte 30">
            <a:extLst>
              <a:ext uri="{FF2B5EF4-FFF2-40B4-BE49-F238E27FC236}">
                <a16:creationId xmlns:a16="http://schemas.microsoft.com/office/drawing/2014/main" id="{4F10E606-3279-4AD4-AECB-A6BFD27DA449}"/>
              </a:ext>
            </a:extLst>
          </p:cNvPr>
          <p:cNvSpPr txBox="1"/>
          <p:nvPr>
            <p:custDataLst>
              <p:tags r:id="rId3"/>
            </p:custDataLst>
          </p:nvPr>
        </p:nvSpPr>
        <p:spPr>
          <a:xfrm>
            <a:off x="534633" y="1695537"/>
            <a:ext cx="8074733" cy="4739759"/>
          </a:xfrm>
          <a:prstGeom prst="rect">
            <a:avLst/>
          </a:prstGeom>
          <a:noFill/>
        </p:spPr>
        <p:txBody>
          <a:bodyPr wrap="square" rtlCol="0">
            <a:spAutoFit/>
          </a:bodyPr>
          <a:lstStyle/>
          <a:p>
            <a:pPr marL="92075">
              <a:spcBef>
                <a:spcPts val="1200"/>
              </a:spcBef>
            </a:pPr>
            <a:r>
              <a:rPr lang="fr-FR" dirty="0">
                <a:solidFill>
                  <a:prstClr val="black"/>
                </a:solidFill>
                <a:latin typeface="Arial Nova Cond Light" panose="020B0306020202020204" pitchFamily="34" charset="0"/>
                <a:cs typeface="Calibri" panose="020F0502020204030204" pitchFamily="34" charset="0"/>
              </a:rPr>
              <a:t>Une démarche de stratégie touristique intégrée : </a:t>
            </a:r>
          </a:p>
          <a:p>
            <a:pPr marL="742950" lvl="1" indent="-193675">
              <a:spcBef>
                <a:spcPts val="1200"/>
              </a:spcBef>
              <a:buFont typeface="Wingdings" panose="05000000000000000000" pitchFamily="2" charset="2"/>
              <a:buChar char="§"/>
            </a:pPr>
            <a:r>
              <a:rPr lang="fr-FR" dirty="0">
                <a:solidFill>
                  <a:prstClr val="black"/>
                </a:solidFill>
                <a:latin typeface="Arial Nova Cond Light" panose="020B0306020202020204" pitchFamily="34" charset="0"/>
                <a:cs typeface="Calibri" panose="020F0502020204030204" pitchFamily="34" charset="0"/>
              </a:rPr>
              <a:t>qui vise à consolider l’attractivité et les spécificités des territoires de montagne</a:t>
            </a:r>
          </a:p>
          <a:p>
            <a:pPr marL="742950" lvl="1" indent="-193675">
              <a:spcBef>
                <a:spcPts val="1200"/>
              </a:spcBef>
              <a:buFont typeface="Wingdings" panose="05000000000000000000" pitchFamily="2" charset="2"/>
              <a:buChar char="§"/>
            </a:pPr>
            <a:r>
              <a:rPr lang="fr-FR" dirty="0">
                <a:solidFill>
                  <a:prstClr val="black"/>
                </a:solidFill>
                <a:latin typeface="Arial Nova Cond Light" panose="020B0306020202020204" pitchFamily="34" charset="0"/>
                <a:cs typeface="Calibri" panose="020F0502020204030204" pitchFamily="34" charset="0"/>
              </a:rPr>
              <a:t>dont l’enjeu principal est </a:t>
            </a:r>
            <a:r>
              <a:rPr lang="fr-FR" b="1" dirty="0">
                <a:solidFill>
                  <a:srgbClr val="E71265"/>
                </a:solidFill>
                <a:latin typeface="Arial Nova Cond Light" panose="020B0306020202020204" pitchFamily="34" charset="0"/>
                <a:cs typeface="Calibri" panose="020F0502020204030204" pitchFamily="34" charset="0"/>
              </a:rPr>
              <a:t>l'adaptation au changement climatique</a:t>
            </a:r>
          </a:p>
          <a:p>
            <a:pPr marL="742950" lvl="1" indent="-193675">
              <a:spcBef>
                <a:spcPts val="1200"/>
              </a:spcBef>
              <a:buFont typeface="Wingdings" panose="05000000000000000000" pitchFamily="2" charset="2"/>
              <a:buChar char="§"/>
            </a:pPr>
            <a:r>
              <a:rPr lang="fr-FR" dirty="0">
                <a:solidFill>
                  <a:prstClr val="black"/>
                </a:solidFill>
                <a:latin typeface="Arial Nova Cond Light" panose="020B0306020202020204" pitchFamily="34" charset="0"/>
                <a:cs typeface="Calibri" panose="020F0502020204030204" pitchFamily="34" charset="0"/>
              </a:rPr>
              <a:t>qui </a:t>
            </a:r>
            <a:r>
              <a:rPr lang="fr-FR" dirty="0">
                <a:latin typeface="Arial Nova Cond Light" panose="020B0306020202020204" pitchFamily="34" charset="0"/>
                <a:cs typeface="Calibri" panose="020F0502020204030204" pitchFamily="34" charset="0"/>
              </a:rPr>
              <a:t>porte une dynamique de développement durable </a:t>
            </a:r>
          </a:p>
          <a:p>
            <a:pPr marL="742950" lvl="1"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qui vise à renforcer les stratégies intégrées 4 saisons </a:t>
            </a:r>
          </a:p>
          <a:p>
            <a:pPr marL="742950" lvl="1"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qui doit intégrer le lien station / vallée et la notion de « pôle fort d’attractivité »</a:t>
            </a:r>
            <a:endParaRPr lang="fr-FR" i="1" dirty="0">
              <a:highlight>
                <a:srgbClr val="FFFF00"/>
              </a:highlight>
              <a:latin typeface="Arial Nova Cond Light" panose="020B0306020202020204" pitchFamily="34" charset="0"/>
              <a:cs typeface="Calibri" panose="020F0502020204030204" pitchFamily="34" charset="0"/>
            </a:endParaRPr>
          </a:p>
          <a:p>
            <a:pPr marL="742950" lvl="1"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qui s’appuie sur une gouvernance territoriale intégrée et une mobilisation de l'ensemble des acteurs du territoire </a:t>
            </a:r>
          </a:p>
          <a:p>
            <a:pPr marL="742950" lvl="1"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qui soutient des projets fédérateurs et structurants, avec un rayonnement avéré et une vision globale sur l’année  </a:t>
            </a:r>
          </a:p>
          <a:p>
            <a:pPr marL="742950" lvl="1" indent="-193675">
              <a:spcBef>
                <a:spcPts val="1200"/>
              </a:spcBef>
              <a:buFont typeface="Wingdings" panose="05000000000000000000" pitchFamily="2" charset="2"/>
              <a:buChar char="§"/>
            </a:pPr>
            <a:r>
              <a:rPr lang="fr-FR" dirty="0">
                <a:latin typeface="Arial Nova Cond Light" panose="020B0306020202020204" pitchFamily="34" charset="0"/>
                <a:cs typeface="Calibri" panose="020F0502020204030204" pitchFamily="34" charset="0"/>
              </a:rPr>
              <a:t>qui s'appuie sur une animation complète et permanente, au plus près du terrain</a:t>
            </a:r>
            <a:endParaRPr lang="fr-FR" sz="1400" dirty="0">
              <a:solidFill>
                <a:prstClr val="black"/>
              </a:solidFill>
              <a:latin typeface="Arial Nova Cond Light" panose="020B0306020202020204" pitchFamily="34" charset="0"/>
              <a:cs typeface="Calibri" panose="020F0502020204030204" pitchFamily="34" charset="0"/>
            </a:endParaRPr>
          </a:p>
          <a:p>
            <a:pPr marL="285750" indent="-193675">
              <a:spcBef>
                <a:spcPts val="1200"/>
              </a:spcBef>
              <a:buFont typeface="Wingdings" panose="05000000000000000000" pitchFamily="2" charset="2"/>
              <a:buChar char="§"/>
            </a:pPr>
            <a:endParaRPr lang="fr-FR" sz="1400" dirty="0">
              <a:solidFill>
                <a:prstClr val="black"/>
              </a:solidFill>
              <a:latin typeface="Arial Nova Cond Light" panose="020B030602020202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566AD1E5-6578-4F75-8B65-552FFDAF6178}"/>
              </a:ext>
            </a:extLst>
          </p:cNvPr>
          <p:cNvSpPr txBox="1"/>
          <p:nvPr>
            <p:custDataLst>
              <p:tags r:id="rId4"/>
            </p:custDataLst>
          </p:nvPr>
        </p:nvSpPr>
        <p:spPr>
          <a:xfrm>
            <a:off x="882363" y="1089124"/>
            <a:ext cx="7056784"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prstClr val="black"/>
                </a:solidFill>
                <a:latin typeface="Arial Nova Cond Light" panose="020B0306020202020204" pitchFamily="34" charset="0"/>
              </a:rPr>
              <a:t>Les acquis </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9" name="Espace réservé du pied de page 2">
            <a:extLst>
              <a:ext uri="{FF2B5EF4-FFF2-40B4-BE49-F238E27FC236}">
                <a16:creationId xmlns:a16="http://schemas.microsoft.com/office/drawing/2014/main" id="{AA93BA1C-43A8-4F48-AD7B-263C4E319206}"/>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213027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01A10A-EAD9-4C3E-851E-3B7D070737EC}"/>
              </a:ext>
            </a:extLst>
          </p:cNvPr>
          <p:cNvSpPr txBox="1"/>
          <p:nvPr>
            <p:custDataLst>
              <p:tags r:id="rId1"/>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Nova Cond Light" panose="020B0306020202020204" pitchFamily="34" charset="0"/>
              </a:rPr>
              <a:t>Philosophie de la démarche</a:t>
            </a:r>
            <a:endPar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5" name="ZoneTexte 4">
            <a:extLst>
              <a:ext uri="{FF2B5EF4-FFF2-40B4-BE49-F238E27FC236}">
                <a16:creationId xmlns:a16="http://schemas.microsoft.com/office/drawing/2014/main" id="{9165628B-20F0-4763-A83E-0069514036E7}"/>
              </a:ext>
            </a:extLst>
          </p:cNvPr>
          <p:cNvSpPr txBox="1"/>
          <p:nvPr>
            <p:custDataLst>
              <p:tags r:id="rId2"/>
            </p:custDataLst>
          </p:nvPr>
        </p:nvSpPr>
        <p:spPr>
          <a:xfrm>
            <a:off x="1250959" y="1096212"/>
            <a:ext cx="7056784"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prstClr val="black"/>
                </a:solidFill>
                <a:latin typeface="Arial Nova Cond Light" panose="020B0306020202020204" pitchFamily="34" charset="0"/>
              </a:rPr>
              <a:t>Les questions sur la démarche</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3"/>
            </p:custDataLst>
          </p:nvPr>
        </p:nvCxnSpPr>
        <p:spPr>
          <a:xfrm>
            <a:off x="-9781" y="1511903"/>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31" name="ZoneTexte 30">
            <a:extLst>
              <a:ext uri="{FF2B5EF4-FFF2-40B4-BE49-F238E27FC236}">
                <a16:creationId xmlns:a16="http://schemas.microsoft.com/office/drawing/2014/main" id="{4F10E606-3279-4AD4-AECB-A6BFD27DA449}"/>
              </a:ext>
            </a:extLst>
          </p:cNvPr>
          <p:cNvSpPr txBox="1"/>
          <p:nvPr>
            <p:custDataLst>
              <p:tags r:id="rId4"/>
            </p:custDataLst>
          </p:nvPr>
        </p:nvSpPr>
        <p:spPr>
          <a:xfrm>
            <a:off x="494316" y="1665914"/>
            <a:ext cx="8182756" cy="5401479"/>
          </a:xfrm>
          <a:prstGeom prst="rect">
            <a:avLst/>
          </a:prstGeom>
          <a:noFill/>
        </p:spPr>
        <p:txBody>
          <a:bodyPr wrap="square" rtlCol="0">
            <a:spAutoFit/>
          </a:bodyPr>
          <a:lstStyle/>
          <a:p>
            <a:pPr>
              <a:spcBef>
                <a:spcPts val="1200"/>
              </a:spcBef>
            </a:pPr>
            <a:r>
              <a:rPr lang="fr-FR" b="1" dirty="0">
                <a:solidFill>
                  <a:srgbClr val="E71265"/>
                </a:solidFill>
                <a:latin typeface="Arial Nova Cond Light" panose="020B0306020202020204" pitchFamily="34" charset="0"/>
                <a:cs typeface="Calibri" panose="020F0502020204030204" pitchFamily="34" charset="0"/>
              </a:rPr>
              <a:t>Comment repenser la stratégie de développement touristique 4 saisons :</a:t>
            </a:r>
          </a:p>
          <a:p>
            <a:pPr marL="742950" lvl="1" indent="-285750">
              <a:spcBef>
                <a:spcPts val="1200"/>
              </a:spcBef>
              <a:buFont typeface="Wingdings" panose="05000000000000000000" pitchFamily="2" charset="2"/>
              <a:buChar char="§"/>
            </a:pPr>
            <a:r>
              <a:rPr lang="fr-FR" sz="1600" dirty="0">
                <a:latin typeface="Arial Nova Cond Light" panose="020B0306020202020204" pitchFamily="34" charset="0"/>
                <a:cs typeface="Calibri" panose="020F0502020204030204" pitchFamily="34" charset="0"/>
              </a:rPr>
              <a:t>en intégrant le parcours client (comportement des clientèles) ?</a:t>
            </a:r>
          </a:p>
          <a:p>
            <a:pPr marL="742950" lvl="1" indent="-285750">
              <a:spcBef>
                <a:spcPts val="1200"/>
              </a:spcBef>
              <a:buFont typeface="Wingdings" panose="05000000000000000000" pitchFamily="2" charset="2"/>
              <a:buChar char="§"/>
            </a:pPr>
            <a:r>
              <a:rPr lang="fr-FR" sz="1600" dirty="0">
                <a:latin typeface="Arial Nova Cond Light" panose="020B0306020202020204" pitchFamily="34" charset="0"/>
                <a:cs typeface="Calibri" panose="020F0502020204030204" pitchFamily="34" charset="0"/>
              </a:rPr>
              <a:t>au service de l’économie résidentielle, des populations locales (notion de réciprocité) ? </a:t>
            </a:r>
          </a:p>
          <a:p>
            <a:pPr marL="742950" lvl="1" indent="-285750">
              <a:spcBef>
                <a:spcPts val="1200"/>
              </a:spcBef>
              <a:buFont typeface="Wingdings" panose="05000000000000000000" pitchFamily="2" charset="2"/>
              <a:buChar char="§"/>
            </a:pPr>
            <a:r>
              <a:rPr lang="fr-FR" sz="1600" dirty="0">
                <a:latin typeface="Arial Nova Cond Light" panose="020B0306020202020204" pitchFamily="34" charset="0"/>
                <a:cs typeface="Calibri" panose="020F0502020204030204" pitchFamily="34" charset="0"/>
              </a:rPr>
              <a:t>par la maîtrise des flux ? Concilier slow tourisme, développement durable et sur-fréquentation…</a:t>
            </a:r>
          </a:p>
          <a:p>
            <a:pPr marL="742950" lvl="1" indent="-193675">
              <a:spcBef>
                <a:spcPts val="1800"/>
              </a:spcBef>
              <a:buFont typeface="Wingdings" panose="05000000000000000000" pitchFamily="2" charset="2"/>
              <a:buChar char="§"/>
            </a:pPr>
            <a:r>
              <a:rPr lang="fr-FR" sz="1600" dirty="0">
                <a:latin typeface="Arial Nova Cond Light" panose="020B0306020202020204" pitchFamily="34" charset="0"/>
                <a:cs typeface="Calibri" panose="020F0502020204030204" pitchFamily="34" charset="0"/>
              </a:rPr>
              <a:t>en incitant à traiter l’ensemble de la chaîne touristique visant la structuration, la montée en gamme et la professionnalisation des acteurs ?</a:t>
            </a:r>
          </a:p>
          <a:p>
            <a:pPr marL="742950" lvl="1" indent="-193675">
              <a:spcBef>
                <a:spcPts val="1800"/>
              </a:spcBef>
              <a:buFont typeface="Wingdings" panose="05000000000000000000" pitchFamily="2" charset="2"/>
              <a:buChar char="§"/>
            </a:pPr>
            <a:r>
              <a:rPr lang="fr-FR" sz="1600" dirty="0">
                <a:latin typeface="Arial Nova Cond Light" panose="020B0306020202020204" pitchFamily="34" charset="0"/>
                <a:cs typeface="Calibri" panose="020F0502020204030204" pitchFamily="34" charset="0"/>
              </a:rPr>
              <a:t>En encourageant le décloisonnement des économies et en favorisant les transversalités ? Viser une démarche intégrée de l’économie touristique</a:t>
            </a:r>
          </a:p>
          <a:p>
            <a:pPr marL="742950" lvl="1" indent="-193675">
              <a:spcBef>
                <a:spcPts val="1800"/>
              </a:spcBef>
              <a:buFont typeface="Wingdings" panose="05000000000000000000" pitchFamily="2" charset="2"/>
              <a:buChar char="§"/>
            </a:pPr>
            <a:r>
              <a:rPr lang="fr-FR" sz="1600" dirty="0">
                <a:latin typeface="Arial Nova Cond Light" panose="020B0306020202020204" pitchFamily="34" charset="0"/>
                <a:cs typeface="Calibri" panose="020F0502020204030204" pitchFamily="34" charset="0"/>
              </a:rPr>
              <a:t>En s’appuyant sur une gouvernance stratégique territoriale plutôt qu'une gouvernance de dispositif ? </a:t>
            </a:r>
            <a:r>
              <a:rPr lang="fr-FR" sz="1600" i="1" dirty="0">
                <a:latin typeface="Arial Nova Cond Light" panose="020B0306020202020204" pitchFamily="34" charset="0"/>
                <a:cs typeface="Calibri" panose="020F0502020204030204" pitchFamily="34" charset="0"/>
              </a:rPr>
              <a:t>Et ainsi renforcer la légitimité de la structure porteuse de l’EV.</a:t>
            </a:r>
          </a:p>
          <a:p>
            <a:pPr marL="92075">
              <a:spcBef>
                <a:spcPts val="1800"/>
              </a:spcBef>
            </a:pPr>
            <a:r>
              <a:rPr lang="fr-FR" b="1" dirty="0">
                <a:solidFill>
                  <a:srgbClr val="E71265"/>
                </a:solidFill>
                <a:latin typeface="Arial Nova Cond Light" panose="020B0306020202020204" pitchFamily="34" charset="0"/>
                <a:cs typeface="Calibri" panose="020F0502020204030204" pitchFamily="34" charset="0"/>
              </a:rPr>
              <a:t>De fortes attentes pour un cadre à la fois plus souple et mieux balisé : </a:t>
            </a:r>
          </a:p>
          <a:p>
            <a:pPr marL="835025" lvl="1" indent="-285750">
              <a:spcBef>
                <a:spcPts val="1200"/>
              </a:spcBef>
              <a:buFont typeface="Wingdings" panose="05000000000000000000" pitchFamily="2" charset="2"/>
              <a:buChar char="§"/>
            </a:pPr>
            <a:r>
              <a:rPr lang="fr-FR" sz="1600" dirty="0">
                <a:latin typeface="Arial Nova Cond Light" panose="020B0306020202020204" pitchFamily="34" charset="0"/>
                <a:cs typeface="Calibri" panose="020F0502020204030204" pitchFamily="34" charset="0"/>
              </a:rPr>
              <a:t>mise en œuvre allégée, cadre clair, dispositif plus « réactif », cadre évaluatif commun dès le début de la programmation (indicateurs d'élaboration et de résultats)… </a:t>
            </a:r>
            <a:endParaRPr lang="fr-FR" sz="16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742950" lvl="1" indent="-193675">
              <a:spcBef>
                <a:spcPts val="1800"/>
              </a:spcBef>
              <a:buFont typeface="Wingdings" panose="05000000000000000000" pitchFamily="2" charset="2"/>
              <a:buChar char="§"/>
            </a:pPr>
            <a:endParaRPr lang="fr-FR" i="1" dirty="0">
              <a:latin typeface="Arial Nova Cond Light" panose="020B0306020202020204" pitchFamily="34" charset="0"/>
              <a:cs typeface="Calibri" panose="020F0502020204030204" pitchFamily="34" charset="0"/>
            </a:endParaRPr>
          </a:p>
        </p:txBody>
      </p:sp>
      <p:sp>
        <p:nvSpPr>
          <p:cNvPr id="9" name="Espace réservé du pied de page 2">
            <a:extLst>
              <a:ext uri="{FF2B5EF4-FFF2-40B4-BE49-F238E27FC236}">
                <a16:creationId xmlns:a16="http://schemas.microsoft.com/office/drawing/2014/main" id="{C387E7AA-58CE-4597-AF5A-1CAC820BE7D1}"/>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104881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01A10A-EAD9-4C3E-851E-3B7D070737EC}"/>
              </a:ext>
            </a:extLst>
          </p:cNvPr>
          <p:cNvSpPr txBox="1"/>
          <p:nvPr>
            <p:custDataLst>
              <p:tags r:id="rId1"/>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Méthodologie</a:t>
            </a:r>
          </a:p>
        </p:txBody>
      </p:sp>
      <p:sp>
        <p:nvSpPr>
          <p:cNvPr id="10" name="Rectangle 9">
            <a:extLst>
              <a:ext uri="{FF2B5EF4-FFF2-40B4-BE49-F238E27FC236}">
                <a16:creationId xmlns:a16="http://schemas.microsoft.com/office/drawing/2014/main" id="{17E1E4C3-7924-4057-BDE5-99CCB9E93089}"/>
              </a:ext>
            </a:extLst>
          </p:cNvPr>
          <p:cNvSpPr/>
          <p:nvPr>
            <p:custDataLst>
              <p:tags r:id="rId2"/>
            </p:custDataLst>
          </p:nvPr>
        </p:nvSpPr>
        <p:spPr>
          <a:xfrm>
            <a:off x="371154" y="1280918"/>
            <a:ext cx="8058239" cy="3167919"/>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 - Approche quantitative : analyse d’indicateurs de la base d’opérations terminées au 30 juin 2019 </a:t>
            </a:r>
          </a:p>
          <a:p>
            <a:pPr marL="0" marR="0" lvl="0" indent="0" defTabSz="914400" rtl="0" eaLnBrk="1" fontAlgn="auto" latinLnBrk="0" hangingPunct="1">
              <a:lnSpc>
                <a:spcPct val="115000"/>
              </a:lnSpc>
              <a:spcBef>
                <a:spcPts val="0"/>
              </a:spcBef>
              <a:spcAft>
                <a:spcPts val="0"/>
              </a:spcAft>
              <a:buClrTx/>
              <a:buSzTx/>
              <a:buFontTx/>
              <a:buNone/>
              <a:tabLst/>
              <a:defRPr/>
            </a:pPr>
            <a:endPar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15000"/>
              </a:lnSpc>
              <a:spcBef>
                <a:spcPts val="0"/>
              </a:spcBef>
              <a:spcAft>
                <a:spcPts val="0"/>
              </a:spcAft>
              <a:buClrTx/>
              <a:buSzTx/>
              <a:buFontTx/>
              <a:buNone/>
              <a:tabLst/>
              <a:defRPr/>
            </a:pPr>
            <a:endPar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15000"/>
              </a:lnSpc>
              <a:spcBef>
                <a:spcPts val="0"/>
              </a:spcBef>
              <a:spcAft>
                <a:spcPts val="0"/>
              </a:spcAft>
              <a:buClrTx/>
              <a:buSzTx/>
              <a:buFontTx/>
              <a:buNone/>
              <a:tabLst/>
              <a:defRPr/>
            </a:pPr>
            <a:endPar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15000"/>
              </a:lnSpc>
              <a:spcBef>
                <a:spcPts val="0"/>
              </a:spcBef>
              <a:spcAft>
                <a:spcPts val="0"/>
              </a:spcAft>
              <a:buClrTx/>
              <a:buSzTx/>
              <a:buFontTx/>
              <a:buNone/>
              <a:tabLst/>
              <a:defRPr/>
            </a:pPr>
            <a:endPar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15000"/>
              </a:lnSpc>
              <a:spcBef>
                <a:spcPts val="0"/>
              </a:spcBef>
              <a:spcAft>
                <a:spcPts val="0"/>
              </a:spcAft>
              <a:buClrTx/>
              <a:buSzTx/>
              <a:buFontTx/>
              <a:buNone/>
              <a:tabLst/>
              <a:defRPr/>
            </a:pPr>
            <a:endPar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15000"/>
              </a:lnSpc>
              <a:spcBef>
                <a:spcPts val="0"/>
              </a:spcBef>
              <a:spcAft>
                <a:spcPts val="0"/>
              </a:spcAft>
              <a:buClrTx/>
              <a:buSzTx/>
              <a:buFontTx/>
              <a:buNone/>
              <a:tabLst/>
              <a:defRPr/>
            </a:pPr>
            <a:endPar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15000"/>
              </a:lnSpc>
              <a:spcBef>
                <a:spcPts val="0"/>
              </a:spcBef>
              <a:spcAft>
                <a:spcPts val="0"/>
              </a:spcAft>
              <a:buClrTx/>
              <a:buSzTx/>
              <a:buFontTx/>
              <a:buNone/>
              <a:tabLst/>
              <a:defRPr/>
            </a:pPr>
            <a:endPar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15000"/>
              </a:lnSpc>
              <a:spcBef>
                <a:spcPts val="0"/>
              </a:spcBef>
              <a:spcAft>
                <a:spcPts val="0"/>
              </a:spcAft>
              <a:buClrTx/>
              <a:buSzTx/>
              <a:buFontTx/>
              <a:buNone/>
              <a:tabLst/>
              <a:defRPr/>
            </a:pPr>
            <a:endParaRPr lang="fr-FR" sz="5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lnSpc>
                <a:spcPct val="115000"/>
              </a:lnSpc>
              <a:spcBef>
                <a:spcPts val="0"/>
              </a:spcBef>
              <a:spcAft>
                <a:spcPts val="0"/>
              </a:spcAft>
              <a:buClrTx/>
              <a:buSzTx/>
              <a:buFontTx/>
              <a:buNone/>
              <a:tabLst/>
              <a:defRPr/>
            </a:pPr>
            <a:r>
              <a:rPr lang="fr-FR" sz="12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 </a:t>
            </a:r>
          </a:p>
          <a:p>
            <a:pPr marL="0" marR="0" lvl="0" indent="0" defTabSz="914400" rtl="0" eaLnBrk="1" fontAlgn="auto" latinLnBrk="0" hangingPunct="1">
              <a:lnSpc>
                <a:spcPct val="115000"/>
              </a:lnSpc>
              <a:spcBef>
                <a:spcPts val="0"/>
              </a:spcBef>
              <a:spcAft>
                <a:spcPts val="0"/>
              </a:spcAft>
              <a:buClrTx/>
              <a:buSzTx/>
              <a:buFontTx/>
              <a:buNone/>
              <a:tabLst/>
              <a:defRPr/>
            </a:pPr>
            <a:r>
              <a:rPr lang="fr-FR" sz="16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 Collecte des données qualitatives à partir d’un questionnaire en ligne du 20 juin et 31 juillet 2019</a:t>
            </a:r>
          </a:p>
          <a:p>
            <a:pPr marR="0" lvl="0" defTabSz="914400" rtl="0" eaLnBrk="1" fontAlgn="auto" latinLnBrk="0" hangingPunct="1">
              <a:lnSpc>
                <a:spcPct val="115000"/>
              </a:lnSpc>
              <a:spcBef>
                <a:spcPts val="0"/>
              </a:spcBef>
              <a:spcAft>
                <a:spcPts val="0"/>
              </a:spcAft>
              <a:buClrTx/>
              <a:buSzTx/>
              <a:tabLst/>
              <a:defRPr/>
            </a:pPr>
            <a:endParaRPr kumimoji="0" lang="fr-FR" sz="14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pic>
        <p:nvPicPr>
          <p:cNvPr id="9" name="Image 8">
            <a:extLst>
              <a:ext uri="{FF2B5EF4-FFF2-40B4-BE49-F238E27FC236}">
                <a16:creationId xmlns:a16="http://schemas.microsoft.com/office/drawing/2014/main" id="{B9ACFB72-97F6-4563-8D8E-0E7903DF3AE7}"/>
              </a:ext>
            </a:extLst>
          </p:cNvPr>
          <p:cNvPicPr>
            <a:picLocks noChangeAspect="1"/>
          </p:cNvPicPr>
          <p:nvPr/>
        </p:nvPicPr>
        <p:blipFill>
          <a:blip r:embed="rId13"/>
          <a:stretch>
            <a:fillRect/>
          </a:stretch>
        </p:blipFill>
        <p:spPr>
          <a:xfrm>
            <a:off x="4223012" y="4501264"/>
            <a:ext cx="4795249" cy="1489767"/>
          </a:xfrm>
          <a:prstGeom prst="rect">
            <a:avLst/>
          </a:prstGeom>
        </p:spPr>
      </p:pic>
      <p:cxnSp>
        <p:nvCxnSpPr>
          <p:cNvPr id="12" name="Connecteur droit 11">
            <a:extLst>
              <a:ext uri="{FF2B5EF4-FFF2-40B4-BE49-F238E27FC236}">
                <a16:creationId xmlns:a16="http://schemas.microsoft.com/office/drawing/2014/main" id="{5CAD6B95-8938-4B93-809A-D63D8188C259}"/>
              </a:ext>
            </a:extLst>
          </p:cNvPr>
          <p:cNvCxnSpPr/>
          <p:nvPr>
            <p:custDataLst>
              <p:tags r:id="rId3"/>
            </p:custDataLst>
          </p:nvPr>
        </p:nvCxnSpPr>
        <p:spPr>
          <a:xfrm>
            <a:off x="9940" y="1254336"/>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13" name="Rectangle 12">
            <a:extLst>
              <a:ext uri="{FF2B5EF4-FFF2-40B4-BE49-F238E27FC236}">
                <a16:creationId xmlns:a16="http://schemas.microsoft.com/office/drawing/2014/main" id="{DE44C2CC-DB05-4AF9-B07D-4B6641F3F3AE}"/>
              </a:ext>
            </a:extLst>
          </p:cNvPr>
          <p:cNvSpPr/>
          <p:nvPr>
            <p:custDataLst>
              <p:tags r:id="rId4"/>
            </p:custDataLst>
          </p:nvPr>
        </p:nvSpPr>
        <p:spPr>
          <a:xfrm>
            <a:off x="714608" y="2053763"/>
            <a:ext cx="3555565" cy="350994"/>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A600"/>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27</a:t>
            </a: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 </a:t>
            </a:r>
            <a:r>
              <a:rPr kumimoji="0" lang="fr-FR" sz="160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espaces </a:t>
            </a:r>
            <a:r>
              <a:rPr kumimoji="0" lang="fr-FR" sz="1600" u="none" strike="noStrike" kern="1200" cap="none" spc="0" normalizeH="0" baseline="0" noProof="0" dirty="0" err="1">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valléens</a:t>
            </a:r>
            <a:r>
              <a:rPr kumimoji="0" lang="fr-FR" sz="160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 répondants (sur 35)</a:t>
            </a:r>
          </a:p>
        </p:txBody>
      </p:sp>
      <p:sp>
        <p:nvSpPr>
          <p:cNvPr id="16" name="Rectangle 15">
            <a:extLst>
              <a:ext uri="{FF2B5EF4-FFF2-40B4-BE49-F238E27FC236}">
                <a16:creationId xmlns:a16="http://schemas.microsoft.com/office/drawing/2014/main" id="{2DAA6F32-BCD6-4A30-B318-CD91E7E80A03}"/>
              </a:ext>
            </a:extLst>
          </p:cNvPr>
          <p:cNvSpPr/>
          <p:nvPr>
            <p:custDataLst>
              <p:tags r:id="rId5"/>
            </p:custDataLst>
          </p:nvPr>
        </p:nvSpPr>
        <p:spPr>
          <a:xfrm>
            <a:off x="4572000" y="2016904"/>
            <a:ext cx="3555566" cy="350994"/>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A600"/>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178</a:t>
            </a: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 </a:t>
            </a:r>
            <a:r>
              <a:rPr kumimoji="0" lang="fr-FR" sz="16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projets achevés</a:t>
            </a:r>
          </a:p>
        </p:txBody>
      </p:sp>
      <p:pic>
        <p:nvPicPr>
          <p:cNvPr id="19" name="Image 18">
            <a:extLst>
              <a:ext uri="{FF2B5EF4-FFF2-40B4-BE49-F238E27FC236}">
                <a16:creationId xmlns:a16="http://schemas.microsoft.com/office/drawing/2014/main" id="{5CDC68D6-A634-48B7-9D23-E76F62A5C869}"/>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036926" y="2420250"/>
            <a:ext cx="2597940" cy="1271705"/>
          </a:xfrm>
          <a:prstGeom prst="rect">
            <a:avLst/>
          </a:prstGeom>
        </p:spPr>
      </p:pic>
      <p:pic>
        <p:nvPicPr>
          <p:cNvPr id="20" name="Image 19">
            <a:extLst>
              <a:ext uri="{FF2B5EF4-FFF2-40B4-BE49-F238E27FC236}">
                <a16:creationId xmlns:a16="http://schemas.microsoft.com/office/drawing/2014/main" id="{BD262475-4274-4926-A86B-EDA061202BEF}"/>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905070" y="2456981"/>
            <a:ext cx="2597940" cy="1271705"/>
          </a:xfrm>
          <a:prstGeom prst="rect">
            <a:avLst/>
          </a:prstGeom>
        </p:spPr>
      </p:pic>
      <p:sp>
        <p:nvSpPr>
          <p:cNvPr id="21" name="ZoneTexte 20">
            <a:extLst>
              <a:ext uri="{FF2B5EF4-FFF2-40B4-BE49-F238E27FC236}">
                <a16:creationId xmlns:a16="http://schemas.microsoft.com/office/drawing/2014/main" id="{9E8F3170-7314-4023-BEFE-2F4F2FFC8782}"/>
              </a:ext>
            </a:extLst>
          </p:cNvPr>
          <p:cNvSpPr txBox="1"/>
          <p:nvPr/>
        </p:nvSpPr>
        <p:spPr>
          <a:xfrm>
            <a:off x="6287831" y="2616877"/>
            <a:ext cx="2015997" cy="584775"/>
          </a:xfrm>
          <a:prstGeom prst="rect">
            <a:avLst/>
          </a:prstGeom>
          <a:solidFill>
            <a:srgbClr val="FFFFFF">
              <a:alpha val="41961"/>
            </a:srgbClr>
          </a:solidFill>
        </p:spPr>
        <p:txBody>
          <a:bodyPr wrap="square" rtlCol="0">
            <a:spAutoFit/>
          </a:bodyPr>
          <a:lstStyle/>
          <a:p>
            <a:pPr algn="ctr"/>
            <a:r>
              <a:rPr lang="fr-FR" sz="1600" b="1" i="1" dirty="0">
                <a:solidFill>
                  <a:schemeClr val="accent6">
                    <a:lumMod val="75000"/>
                  </a:schemeClr>
                </a:solidFill>
                <a:latin typeface="Arial Nova Cond Light" panose="020B0306020202020204" pitchFamily="34" charset="0"/>
              </a:rPr>
              <a:t>Soit 30% des projets votés ou programmés</a:t>
            </a:r>
          </a:p>
        </p:txBody>
      </p:sp>
      <p:sp>
        <p:nvSpPr>
          <p:cNvPr id="14" name="Rectangle 13">
            <a:extLst>
              <a:ext uri="{FF2B5EF4-FFF2-40B4-BE49-F238E27FC236}">
                <a16:creationId xmlns:a16="http://schemas.microsoft.com/office/drawing/2014/main" id="{E38999A5-C04C-4B3D-84C6-D388ADF7599D}"/>
              </a:ext>
            </a:extLst>
          </p:cNvPr>
          <p:cNvSpPr/>
          <p:nvPr>
            <p:custDataLst>
              <p:tags r:id="rId6"/>
            </p:custDataLst>
          </p:nvPr>
        </p:nvSpPr>
        <p:spPr>
          <a:xfrm>
            <a:off x="5734072" y="6081412"/>
            <a:ext cx="1801588" cy="634148"/>
          </a:xfrm>
          <a:prstGeom prst="rect">
            <a:avLst/>
          </a:prstGeom>
        </p:spPr>
        <p:txBody>
          <a:bodyPr wrap="square">
            <a:spAutoFit/>
          </a:bodyPr>
          <a:lstStyle/>
          <a:p>
            <a:pPr lvl="0">
              <a:lnSpc>
                <a:spcPct val="115000"/>
              </a:lnSpc>
              <a:defRPr/>
            </a:pPr>
            <a:r>
              <a:rPr kumimoji="0" lang="fr-FR" sz="1600" b="1" i="0" u="none" strike="noStrike" kern="1200" cap="none" spc="0" normalizeH="0" baseline="0" noProof="0" dirty="0">
                <a:ln>
                  <a:noFill/>
                </a:ln>
                <a:solidFill>
                  <a:srgbClr val="FFA600"/>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31</a:t>
            </a: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 </a:t>
            </a:r>
            <a:r>
              <a:rPr kumimoji="0" lang="fr-FR" sz="160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espaces </a:t>
            </a:r>
            <a:r>
              <a:rPr kumimoji="0" lang="fr-FR" sz="1600" u="none" strike="noStrike" kern="1200" cap="none" spc="0" normalizeH="0" baseline="0" noProof="0" dirty="0" err="1">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valléens</a:t>
            </a:r>
            <a:r>
              <a:rPr kumimoji="0" lang="fr-FR" sz="160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 répondant (sur 35)</a:t>
            </a:r>
          </a:p>
        </p:txBody>
      </p:sp>
      <p:sp>
        <p:nvSpPr>
          <p:cNvPr id="15" name="ZoneTexte 14">
            <a:extLst>
              <a:ext uri="{FF2B5EF4-FFF2-40B4-BE49-F238E27FC236}">
                <a16:creationId xmlns:a16="http://schemas.microsoft.com/office/drawing/2014/main" id="{4D15565D-9D24-404C-BCA5-BC1538AFCC52}"/>
              </a:ext>
            </a:extLst>
          </p:cNvPr>
          <p:cNvSpPr txBox="1"/>
          <p:nvPr>
            <p:custDataLst>
              <p:tags r:id="rId7"/>
            </p:custDataLst>
          </p:nvPr>
        </p:nvSpPr>
        <p:spPr>
          <a:xfrm>
            <a:off x="9940" y="842781"/>
            <a:ext cx="9144000"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2 Approches</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17" name="Espace réservé du pied de page 2">
            <a:extLst>
              <a:ext uri="{FF2B5EF4-FFF2-40B4-BE49-F238E27FC236}">
                <a16:creationId xmlns:a16="http://schemas.microsoft.com/office/drawing/2014/main" id="{17FCB8E6-BAAB-4188-BFD5-2FE2EAD8891D}"/>
              </a:ext>
            </a:extLst>
          </p:cNvPr>
          <p:cNvSpPr txBox="1">
            <a:spLocks/>
          </p:cNvSpPr>
          <p:nvPr/>
        </p:nvSpPr>
        <p:spPr>
          <a:xfrm>
            <a:off x="0" y="6610960"/>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
        <p:nvSpPr>
          <p:cNvPr id="18" name="ZoneTexte 17">
            <a:extLst>
              <a:ext uri="{FF2B5EF4-FFF2-40B4-BE49-F238E27FC236}">
                <a16:creationId xmlns:a16="http://schemas.microsoft.com/office/drawing/2014/main" id="{37AFC7AB-B8B0-4354-880F-7EEF856C6AEC}"/>
              </a:ext>
            </a:extLst>
          </p:cNvPr>
          <p:cNvSpPr txBox="1"/>
          <p:nvPr>
            <p:custDataLst>
              <p:tags r:id="rId8"/>
            </p:custDataLst>
          </p:nvPr>
        </p:nvSpPr>
        <p:spPr>
          <a:xfrm>
            <a:off x="5125754" y="3237471"/>
            <a:ext cx="438468" cy="246221"/>
          </a:xfrm>
          <a:prstGeom prst="rect">
            <a:avLst/>
          </a:prstGeom>
          <a:solidFill>
            <a:srgbClr val="FFA600"/>
          </a:solidFill>
        </p:spPr>
        <p:txBody>
          <a:bodyPr wrap="square" rtlCol="0">
            <a:spAutoFit/>
          </a:bodyPr>
          <a:lstStyle/>
          <a:p>
            <a:r>
              <a:rPr lang="fr-FR" sz="1000" b="1" dirty="0">
                <a:solidFill>
                  <a:schemeClr val="bg1"/>
                </a:solidFill>
              </a:rPr>
              <a:t>30%</a:t>
            </a:r>
          </a:p>
        </p:txBody>
      </p:sp>
      <p:sp>
        <p:nvSpPr>
          <p:cNvPr id="2" name="Rectangle 1">
            <a:extLst>
              <a:ext uri="{FF2B5EF4-FFF2-40B4-BE49-F238E27FC236}">
                <a16:creationId xmlns:a16="http://schemas.microsoft.com/office/drawing/2014/main" id="{76A76FC0-931F-41FA-B52F-8D4E7F578FDC}"/>
              </a:ext>
            </a:extLst>
          </p:cNvPr>
          <p:cNvSpPr/>
          <p:nvPr/>
        </p:nvSpPr>
        <p:spPr>
          <a:xfrm>
            <a:off x="5125754" y="3055401"/>
            <a:ext cx="598771" cy="182070"/>
          </a:xfrm>
          <a:prstGeom prst="rect">
            <a:avLst/>
          </a:prstGeom>
          <a:solidFill>
            <a:srgbClr val="FF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9FE9D537-BFC8-4696-AB1D-27228E4ACB68}"/>
              </a:ext>
            </a:extLst>
          </p:cNvPr>
          <p:cNvSpPr txBox="1"/>
          <p:nvPr>
            <p:custDataLst>
              <p:tags r:id="rId9"/>
            </p:custDataLst>
          </p:nvPr>
        </p:nvSpPr>
        <p:spPr>
          <a:xfrm>
            <a:off x="4830614" y="3056139"/>
            <a:ext cx="1010564" cy="154648"/>
          </a:xfrm>
          <a:prstGeom prst="rect">
            <a:avLst/>
          </a:prstGeom>
          <a:solidFill>
            <a:schemeClr val="bg1"/>
          </a:solidFill>
        </p:spPr>
        <p:txBody>
          <a:bodyPr wrap="square" rtlCol="0">
            <a:spAutoFit/>
          </a:bodyPr>
          <a:lstStyle/>
          <a:p>
            <a:endParaRPr lang="fr-FR" sz="1000" b="1" dirty="0">
              <a:solidFill>
                <a:schemeClr val="bg1"/>
              </a:solidFill>
            </a:endParaRPr>
          </a:p>
        </p:txBody>
      </p:sp>
      <p:sp>
        <p:nvSpPr>
          <p:cNvPr id="23" name="Rectangle 22">
            <a:extLst>
              <a:ext uri="{FF2B5EF4-FFF2-40B4-BE49-F238E27FC236}">
                <a16:creationId xmlns:a16="http://schemas.microsoft.com/office/drawing/2014/main" id="{50773C03-B4C4-4049-A7B3-C0565112C856}"/>
              </a:ext>
            </a:extLst>
          </p:cNvPr>
          <p:cNvSpPr/>
          <p:nvPr>
            <p:custDataLst>
              <p:tags r:id="rId10"/>
            </p:custDataLst>
          </p:nvPr>
        </p:nvSpPr>
        <p:spPr>
          <a:xfrm>
            <a:off x="2794217" y="1660066"/>
            <a:ext cx="3555566" cy="350994"/>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A600"/>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587</a:t>
            </a:r>
            <a:r>
              <a:rPr kumimoji="0" lang="fr-FR" sz="16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 </a:t>
            </a:r>
            <a:r>
              <a:rPr kumimoji="0" lang="fr-FR" sz="160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projets programmés ou votés</a:t>
            </a:r>
          </a:p>
        </p:txBody>
      </p:sp>
      <p:sp>
        <p:nvSpPr>
          <p:cNvPr id="4" name="ZoneTexte 3">
            <a:extLst>
              <a:ext uri="{FF2B5EF4-FFF2-40B4-BE49-F238E27FC236}">
                <a16:creationId xmlns:a16="http://schemas.microsoft.com/office/drawing/2014/main" id="{41FB9A9C-6A6D-4748-BC33-01103CA1A3D9}"/>
              </a:ext>
            </a:extLst>
          </p:cNvPr>
          <p:cNvSpPr txBox="1"/>
          <p:nvPr/>
        </p:nvSpPr>
        <p:spPr>
          <a:xfrm>
            <a:off x="557240" y="4147397"/>
            <a:ext cx="3479686" cy="2129173"/>
          </a:xfrm>
          <a:prstGeom prst="rect">
            <a:avLst/>
          </a:prstGeom>
          <a:noFill/>
        </p:spPr>
        <p:txBody>
          <a:bodyPr wrap="square" rtlCol="0">
            <a:spAutoFit/>
          </a:bodyPr>
          <a:lstStyle/>
          <a:p>
            <a:pPr lvl="0">
              <a:lnSpc>
                <a:spcPct val="115000"/>
              </a:lnSpc>
              <a:defRPr/>
            </a:pPr>
            <a:r>
              <a:rPr lang="fr-FR" sz="1600" dirty="0">
                <a:solidFill>
                  <a:prstClr val="black"/>
                </a:solidFill>
                <a:latin typeface="Arial Nova Cond Light" panose="020B0306020202020204" pitchFamily="34" charset="0"/>
                <a:cs typeface="Calibri" panose="020F0502020204030204" pitchFamily="34" charset="0"/>
              </a:rPr>
              <a:t> 3 cibles distinctes </a:t>
            </a:r>
            <a:r>
              <a:rPr lang="fr-FR" sz="16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impliquées dans la </a:t>
            </a:r>
          </a:p>
          <a:p>
            <a:pPr lvl="0">
              <a:lnSpc>
                <a:spcPct val="115000"/>
              </a:lnSpc>
              <a:defRPr/>
            </a:pPr>
            <a:r>
              <a:rPr lang="fr-FR" sz="16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démarche Espaces </a:t>
            </a:r>
            <a:r>
              <a:rPr lang="fr-FR" sz="1600" dirty="0" err="1">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Valléens</a:t>
            </a:r>
            <a:r>
              <a:rPr lang="fr-FR" sz="16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 </a:t>
            </a:r>
            <a:r>
              <a:rPr lang="fr-FR" sz="1600" dirty="0">
                <a:solidFill>
                  <a:prstClr val="black"/>
                </a:solidFill>
                <a:latin typeface="Arial Nova Cond Light" panose="020B0306020202020204" pitchFamily="34" charset="0"/>
                <a:cs typeface="Calibri" panose="020F0502020204030204" pitchFamily="34" charset="0"/>
              </a:rPr>
              <a:t> : </a:t>
            </a:r>
          </a:p>
          <a:p>
            <a:pPr marL="285750" lvl="0" indent="-198438">
              <a:lnSpc>
                <a:spcPct val="115000"/>
              </a:lnSpc>
              <a:buFont typeface="Arial" panose="020B0604020202020204" pitchFamily="34" charset="0"/>
              <a:buChar char="•"/>
              <a:defRPr/>
            </a:pPr>
            <a:r>
              <a:rPr lang="fr-FR" sz="14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Les élus </a:t>
            </a:r>
          </a:p>
          <a:p>
            <a:pPr marL="285750" lvl="0" indent="-198438">
              <a:lnSpc>
                <a:spcPct val="115000"/>
              </a:lnSpc>
              <a:buFont typeface="Arial" panose="020B0604020202020204" pitchFamily="34" charset="0"/>
              <a:buChar char="•"/>
              <a:defRPr/>
            </a:pPr>
            <a:r>
              <a:rPr lang="fr-FR" sz="14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Les équipes techniques, interne ou externe à la structure porteuse (collectivités partenaires, des Offices de tourisme, des Parcs…)</a:t>
            </a:r>
          </a:p>
          <a:p>
            <a:pPr marL="285750" lvl="0" indent="-198438">
              <a:lnSpc>
                <a:spcPct val="115000"/>
              </a:lnSpc>
              <a:buFont typeface="Arial" panose="020B0604020202020204" pitchFamily="34" charset="0"/>
              <a:buChar char="•"/>
              <a:defRPr/>
            </a:pPr>
            <a:r>
              <a:rPr lang="fr-FR" sz="14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Les porteurs de projet et bénéficiaires du programme.</a:t>
            </a:r>
            <a:endParaRPr lang="fr-FR" sz="1400" dirty="0"/>
          </a:p>
        </p:txBody>
      </p:sp>
    </p:spTree>
    <p:extLst>
      <p:ext uri="{BB962C8B-B14F-4D97-AF65-F5344CB8AC3E}">
        <p14:creationId xmlns:p14="http://schemas.microsoft.com/office/powerpoint/2010/main" val="92488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1C328F-9243-459A-9932-DEC079BD2CFF}"/>
              </a:ext>
            </a:extLst>
          </p:cNvPr>
          <p:cNvSpPr/>
          <p:nvPr>
            <p:custDataLst>
              <p:tags r:id="rId1"/>
            </p:custDataLst>
          </p:nvPr>
        </p:nvSpPr>
        <p:spPr>
          <a:xfrm>
            <a:off x="231267" y="247843"/>
            <a:ext cx="8522208" cy="629107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0DD181DD-EA9A-488C-BAAC-FB0871872A3D}"/>
              </a:ext>
            </a:extLst>
          </p:cNvPr>
          <p:cNvSpPr txBox="1"/>
          <p:nvPr>
            <p:custDataLst>
              <p:tags r:id="rId2"/>
            </p:custDataLst>
          </p:nvPr>
        </p:nvSpPr>
        <p:spPr>
          <a:xfrm>
            <a:off x="2105025" y="1850999"/>
            <a:ext cx="5575754" cy="3734684"/>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200" b="1" dirty="0">
              <a:solidFill>
                <a:srgbClr val="E71265"/>
              </a:solidFill>
              <a:latin typeface="Arial Nova Cond" panose="020B050602020202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1384CAA7-7254-4D80-A776-CF5F929BEFCB}"/>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3163439" y="1204659"/>
            <a:ext cx="2586252" cy="2586252"/>
          </a:xfrm>
          <a:prstGeom prst="rect">
            <a:avLst/>
          </a:prstGeom>
        </p:spPr>
      </p:pic>
      <p:sp>
        <p:nvSpPr>
          <p:cNvPr id="11" name="ZoneTexte 10">
            <a:extLst>
              <a:ext uri="{FF2B5EF4-FFF2-40B4-BE49-F238E27FC236}">
                <a16:creationId xmlns:a16="http://schemas.microsoft.com/office/drawing/2014/main" id="{5B835BC7-1780-44BF-83BA-8697656E3996}"/>
              </a:ext>
            </a:extLst>
          </p:cNvPr>
          <p:cNvSpPr txBox="1"/>
          <p:nvPr/>
        </p:nvSpPr>
        <p:spPr>
          <a:xfrm>
            <a:off x="231267" y="1413037"/>
            <a:ext cx="8522208" cy="523220"/>
          </a:xfrm>
          <a:prstGeom prst="rect">
            <a:avLst/>
          </a:prstGeom>
          <a:noFill/>
        </p:spPr>
        <p:txBody>
          <a:bodyPr wrap="square" rtlCol="0">
            <a:spAutoFit/>
          </a:bodyPr>
          <a:lstStyle/>
          <a:p>
            <a:pPr algn="ctr"/>
            <a:r>
              <a:rPr lang="fr-FR" sz="2800" b="1" dirty="0">
                <a:solidFill>
                  <a:schemeClr val="bg1">
                    <a:lumMod val="95000"/>
                  </a:schemeClr>
                </a:solidFill>
                <a:latin typeface="Arial Nova Cond" panose="020B0506020202020204" pitchFamily="34" charset="0"/>
              </a:rPr>
              <a:t>Démarche Espaces </a:t>
            </a:r>
            <a:r>
              <a:rPr lang="fr-FR" sz="2800" b="1" dirty="0" err="1">
                <a:solidFill>
                  <a:schemeClr val="bg1">
                    <a:lumMod val="95000"/>
                  </a:schemeClr>
                </a:solidFill>
                <a:latin typeface="Arial Nova Cond" panose="020B0506020202020204" pitchFamily="34" charset="0"/>
              </a:rPr>
              <a:t>Valléens</a:t>
            </a:r>
            <a:endParaRPr lang="fr-FR" sz="2800" b="1" dirty="0">
              <a:solidFill>
                <a:schemeClr val="bg1">
                  <a:lumMod val="95000"/>
                </a:schemeClr>
              </a:solidFill>
              <a:latin typeface="Arial Nova Cond" panose="020B0506020202020204" pitchFamily="34" charset="0"/>
            </a:endParaRPr>
          </a:p>
        </p:txBody>
      </p:sp>
      <p:sp>
        <p:nvSpPr>
          <p:cNvPr id="9" name="ZoneTexte 8">
            <a:extLst>
              <a:ext uri="{FF2B5EF4-FFF2-40B4-BE49-F238E27FC236}">
                <a16:creationId xmlns:a16="http://schemas.microsoft.com/office/drawing/2014/main" id="{F5DC4B8B-CF43-4671-8D0E-F2071B6476FE}"/>
              </a:ext>
            </a:extLst>
          </p:cNvPr>
          <p:cNvSpPr txBox="1"/>
          <p:nvPr>
            <p:custDataLst>
              <p:tags r:id="rId4"/>
            </p:custDataLst>
          </p:nvPr>
        </p:nvSpPr>
        <p:spPr>
          <a:xfrm>
            <a:off x="1638062" y="4039155"/>
            <a:ext cx="6097232" cy="2062103"/>
          </a:xfrm>
          <a:prstGeom prst="rect">
            <a:avLst/>
          </a:prstGeom>
          <a:noFill/>
        </p:spPr>
        <p:txBody>
          <a:bodyPr wrap="square" rtlCol="0">
            <a:spAutoFit/>
          </a:bodyPr>
          <a:lstStyle/>
          <a:p>
            <a:pPr algn="ctr"/>
            <a:r>
              <a:rPr lang="fr-FR" sz="3200" b="1" dirty="0">
                <a:solidFill>
                  <a:srgbClr val="E71265"/>
                </a:solidFill>
                <a:latin typeface="Arial Nova Cond" panose="020B0506020202020204" pitchFamily="34" charset="0"/>
                <a:cs typeface="Calibri" panose="020F0502020204030204" pitchFamily="34" charset="0"/>
              </a:rPr>
              <a:t>Plus d’informations sur : </a:t>
            </a:r>
          </a:p>
          <a:p>
            <a:pPr algn="ctr"/>
            <a:r>
              <a:rPr lang="fr-FR" sz="3200" b="1" dirty="0">
                <a:solidFill>
                  <a:srgbClr val="E71265"/>
                </a:solidFill>
                <a:latin typeface="Arial Nova Cond" panose="020B0506020202020204" pitchFamily="34" charset="0"/>
                <a:cs typeface="Calibri" panose="020F0502020204030204" pitchFamily="34" charset="0"/>
              </a:rPr>
              <a:t>http://www.collecti.cc/reseau-espaces-valleens/?PagePrincipale</a:t>
            </a:r>
          </a:p>
          <a:p>
            <a:pPr algn="ctr"/>
            <a:endParaRPr lang="fr-FR" sz="3200" b="1" dirty="0">
              <a:solidFill>
                <a:srgbClr val="E71265"/>
              </a:solidFill>
              <a:latin typeface="Arial Nova Cond" panose="020B0506020202020204" pitchFamily="34" charset="0"/>
              <a:cs typeface="Calibri" panose="020F0502020204030204" pitchFamily="34" charset="0"/>
            </a:endParaRPr>
          </a:p>
        </p:txBody>
      </p:sp>
    </p:spTree>
    <p:extLst>
      <p:ext uri="{BB962C8B-B14F-4D97-AF65-F5344CB8AC3E}">
        <p14:creationId xmlns:p14="http://schemas.microsoft.com/office/powerpoint/2010/main" val="23574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449E4-D2EF-4E0A-A1D4-A1909B6280B8}"/>
              </a:ext>
            </a:extLst>
          </p:cNvPr>
          <p:cNvSpPr/>
          <p:nvPr>
            <p:custDataLst>
              <p:tags r:id="rId1"/>
            </p:custDataLst>
          </p:nvPr>
        </p:nvSpPr>
        <p:spPr>
          <a:xfrm>
            <a:off x="301752" y="283464"/>
            <a:ext cx="8522208" cy="629107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4E07D66-F29F-4D7C-BD91-4EECF11D2461}"/>
              </a:ext>
            </a:extLst>
          </p:cNvPr>
          <p:cNvSpPr txBox="1"/>
          <p:nvPr>
            <p:custDataLst>
              <p:tags r:id="rId2"/>
            </p:custDataLst>
          </p:nvPr>
        </p:nvSpPr>
        <p:spPr>
          <a:xfrm>
            <a:off x="2924175" y="1190583"/>
            <a:ext cx="5749644" cy="42586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700" kern="1200" dirty="0">
                <a:solidFill>
                  <a:schemeClr val="tx1">
                    <a:lumMod val="85000"/>
                    <a:lumOff val="15000"/>
                  </a:schemeClr>
                </a:solidFill>
                <a:latin typeface="Arial Nova Cond" panose="020B0506020202020204" pitchFamily="34" charset="0"/>
                <a:ea typeface="+mj-ea"/>
                <a:cs typeface="+mj-cs"/>
              </a:rPr>
              <a:t>Type et impact des </a:t>
            </a:r>
            <a:r>
              <a:rPr lang="en-US" sz="4700" kern="1200" dirty="0" err="1">
                <a:solidFill>
                  <a:schemeClr val="tx1">
                    <a:lumMod val="85000"/>
                    <a:lumOff val="15000"/>
                  </a:schemeClr>
                </a:solidFill>
                <a:latin typeface="Arial Nova Cond" panose="020B0506020202020204" pitchFamily="34" charset="0"/>
                <a:ea typeface="+mj-ea"/>
                <a:cs typeface="+mj-cs"/>
              </a:rPr>
              <a:t>opérations</a:t>
            </a:r>
            <a:r>
              <a:rPr lang="en-US" sz="4700" kern="1200" dirty="0">
                <a:solidFill>
                  <a:schemeClr val="tx1">
                    <a:lumMod val="85000"/>
                    <a:lumOff val="15000"/>
                  </a:schemeClr>
                </a:solidFill>
                <a:latin typeface="Arial Nova Cond" panose="020B0506020202020204" pitchFamily="34" charset="0"/>
                <a:ea typeface="+mj-ea"/>
                <a:cs typeface="+mj-cs"/>
              </a:rPr>
              <a:t> </a:t>
            </a:r>
            <a:r>
              <a:rPr lang="en-US" sz="4700" dirty="0" err="1">
                <a:solidFill>
                  <a:schemeClr val="tx1">
                    <a:lumMod val="85000"/>
                    <a:lumOff val="15000"/>
                  </a:schemeClr>
                </a:solidFill>
                <a:latin typeface="Arial Nova Cond" panose="020B0506020202020204" pitchFamily="34" charset="0"/>
                <a:ea typeface="+mj-ea"/>
                <a:cs typeface="+mj-cs"/>
              </a:rPr>
              <a:t>achevées</a:t>
            </a:r>
            <a:r>
              <a:rPr lang="en-US" sz="4700" dirty="0">
                <a:solidFill>
                  <a:schemeClr val="tx1">
                    <a:lumMod val="85000"/>
                    <a:lumOff val="15000"/>
                  </a:schemeClr>
                </a:solidFill>
                <a:latin typeface="Arial Nova Cond" panose="020B0506020202020204" pitchFamily="34" charset="0"/>
                <a:ea typeface="+mj-ea"/>
                <a:cs typeface="+mj-cs"/>
              </a:rPr>
              <a:t> </a:t>
            </a:r>
            <a:r>
              <a:rPr lang="en-US" sz="4700" kern="1200" dirty="0" err="1">
                <a:solidFill>
                  <a:schemeClr val="tx1">
                    <a:lumMod val="85000"/>
                    <a:lumOff val="15000"/>
                  </a:schemeClr>
                </a:solidFill>
                <a:latin typeface="Arial Nova Cond" panose="020B0506020202020204" pitchFamily="34" charset="0"/>
                <a:ea typeface="+mj-ea"/>
                <a:cs typeface="+mj-cs"/>
              </a:rPr>
              <a:t>soutenues</a:t>
            </a:r>
            <a:r>
              <a:rPr lang="en-US" sz="4700" kern="1200" dirty="0">
                <a:solidFill>
                  <a:schemeClr val="tx1">
                    <a:lumMod val="85000"/>
                    <a:lumOff val="15000"/>
                  </a:schemeClr>
                </a:solidFill>
                <a:latin typeface="Arial Nova Cond" panose="020B0506020202020204" pitchFamily="34" charset="0"/>
                <a:ea typeface="+mj-ea"/>
                <a:cs typeface="+mj-cs"/>
              </a:rPr>
              <a:t> </a:t>
            </a:r>
          </a:p>
        </p:txBody>
      </p:sp>
      <p:pic>
        <p:nvPicPr>
          <p:cNvPr id="5" name="Image 4">
            <a:extLst>
              <a:ext uri="{FF2B5EF4-FFF2-40B4-BE49-F238E27FC236}">
                <a16:creationId xmlns:a16="http://schemas.microsoft.com/office/drawing/2014/main" id="{E61DECD8-46FB-47AD-B9EF-19AEEF2DCE4C}"/>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a:ext>
            </a:extLst>
          </a:blip>
          <a:stretch>
            <a:fillRect/>
          </a:stretch>
        </p:blipFill>
        <p:spPr>
          <a:xfrm>
            <a:off x="470181" y="1615892"/>
            <a:ext cx="2586252" cy="2586252"/>
          </a:xfrm>
          <a:prstGeom prst="rect">
            <a:avLst/>
          </a:prstGeom>
        </p:spPr>
      </p:pic>
      <p:sp>
        <p:nvSpPr>
          <p:cNvPr id="6" name="ZoneTexte 5">
            <a:extLst>
              <a:ext uri="{FF2B5EF4-FFF2-40B4-BE49-F238E27FC236}">
                <a16:creationId xmlns:a16="http://schemas.microsoft.com/office/drawing/2014/main" id="{BD748F67-32CA-47DD-8E80-41E0938988A5}"/>
              </a:ext>
            </a:extLst>
          </p:cNvPr>
          <p:cNvSpPr txBox="1"/>
          <p:nvPr>
            <p:custDataLst>
              <p:tags r:id="rId4"/>
            </p:custDataLst>
          </p:nvPr>
        </p:nvSpPr>
        <p:spPr>
          <a:xfrm>
            <a:off x="1422113" y="3428999"/>
            <a:ext cx="682388" cy="584775"/>
          </a:xfrm>
          <a:prstGeom prst="rect">
            <a:avLst/>
          </a:prstGeom>
          <a:noFill/>
        </p:spPr>
        <p:txBody>
          <a:bodyPr wrap="square" rtlCol="0">
            <a:spAutoFit/>
          </a:bodyPr>
          <a:lstStyle/>
          <a:p>
            <a:r>
              <a:rPr lang="fr-FR" sz="3200" b="1" dirty="0">
                <a:solidFill>
                  <a:srgbClr val="E71265"/>
                </a:solidFill>
                <a:latin typeface="Calibri" panose="020F0502020204030204" pitchFamily="34" charset="0"/>
                <a:cs typeface="Calibri" panose="020F0502020204030204" pitchFamily="34" charset="0"/>
              </a:rPr>
              <a:t>①</a:t>
            </a:r>
            <a:endParaRPr lang="fr-FR" b="1" dirty="0">
              <a:solidFill>
                <a:srgbClr val="E71265"/>
              </a:solidFill>
            </a:endParaRPr>
          </a:p>
        </p:txBody>
      </p:sp>
      <p:sp>
        <p:nvSpPr>
          <p:cNvPr id="3" name="Espace réservé du numéro de diapositive 2">
            <a:extLst>
              <a:ext uri="{FF2B5EF4-FFF2-40B4-BE49-F238E27FC236}">
                <a16:creationId xmlns:a16="http://schemas.microsoft.com/office/drawing/2014/main" id="{F345E5D5-18C6-4239-A0D6-A10C3C308030}"/>
              </a:ext>
            </a:extLst>
          </p:cNvPr>
          <p:cNvSpPr>
            <a:spLocks noGrp="1"/>
          </p:cNvSpPr>
          <p:nvPr>
            <p:ph type="sldNum" sz="quarter" idx="12"/>
          </p:nvPr>
        </p:nvSpPr>
        <p:spPr/>
        <p:txBody>
          <a:bodyPr/>
          <a:lstStyle/>
          <a:p>
            <a:fld id="{842592F0-E694-4277-AF36-24B40D588508}" type="slidenum">
              <a:rPr lang="fr-FR" smtClean="0"/>
              <a:t>3</a:t>
            </a:fld>
            <a:endParaRPr lang="fr-FR"/>
          </a:p>
        </p:txBody>
      </p:sp>
    </p:spTree>
    <p:extLst>
      <p:ext uri="{BB962C8B-B14F-4D97-AF65-F5344CB8AC3E}">
        <p14:creationId xmlns:p14="http://schemas.microsoft.com/office/powerpoint/2010/main" val="125647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01A10A-EAD9-4C3E-851E-3B7D070737EC}"/>
              </a:ext>
            </a:extLst>
          </p:cNvPr>
          <p:cNvSpPr txBox="1"/>
          <p:nvPr>
            <p:custDataLst>
              <p:tags r:id="rId1"/>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Nova Cond Light" panose="020B0306020202020204" pitchFamily="34" charset="0"/>
              </a:rPr>
              <a:t>Données de cadrage</a:t>
            </a:r>
            <a:endPar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5" name="ZoneTexte 4">
            <a:extLst>
              <a:ext uri="{FF2B5EF4-FFF2-40B4-BE49-F238E27FC236}">
                <a16:creationId xmlns:a16="http://schemas.microsoft.com/office/drawing/2014/main" id="{9165628B-20F0-4763-A83E-0069514036E7}"/>
              </a:ext>
            </a:extLst>
          </p:cNvPr>
          <p:cNvSpPr txBox="1"/>
          <p:nvPr>
            <p:custDataLst>
              <p:tags r:id="rId2"/>
            </p:custDataLst>
          </p:nvPr>
        </p:nvSpPr>
        <p:spPr>
          <a:xfrm>
            <a:off x="0" y="867482"/>
            <a:ext cx="9144000"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Cadrage général des projets évalués</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3"/>
            </p:custDataLst>
          </p:nvPr>
        </p:nvCxnSpPr>
        <p:spPr>
          <a:xfrm>
            <a:off x="-9781" y="1283173"/>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15" name="Rectangle 14">
            <a:extLst>
              <a:ext uri="{FF2B5EF4-FFF2-40B4-BE49-F238E27FC236}">
                <a16:creationId xmlns:a16="http://schemas.microsoft.com/office/drawing/2014/main" id="{DE93D052-EF0A-4629-B27A-B9C91DFF3A0F}"/>
              </a:ext>
            </a:extLst>
          </p:cNvPr>
          <p:cNvSpPr/>
          <p:nvPr>
            <p:custDataLst>
              <p:tags r:id="rId4"/>
            </p:custDataLst>
          </p:nvPr>
        </p:nvSpPr>
        <p:spPr>
          <a:xfrm>
            <a:off x="5312392" y="1698864"/>
            <a:ext cx="3555566" cy="634148"/>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sz="1600" dirty="0">
                <a:solidFill>
                  <a:srgbClr val="E71265"/>
                </a:solidFill>
                <a:latin typeface="Arial Nova Cond Light" panose="020B0306020202020204" pitchFamily="34" charset="0"/>
                <a:cs typeface="Calibri" panose="020F0502020204030204" pitchFamily="34" charset="0"/>
              </a:rPr>
              <a:t>73</a:t>
            </a:r>
            <a:r>
              <a:rPr lang="fr-FR" sz="1600" dirty="0">
                <a:solidFill>
                  <a:prstClr val="black"/>
                </a:solidFill>
                <a:latin typeface="Arial Nova Cond Light" panose="020B0306020202020204" pitchFamily="34" charset="0"/>
                <a:cs typeface="Calibri" panose="020F0502020204030204" pitchFamily="34" charset="0"/>
              </a:rPr>
              <a:t> projets achevés en Région AURA</a:t>
            </a:r>
          </a:p>
          <a:p>
            <a:pPr marL="0" marR="0" lvl="0" indent="0" defTabSz="914400" rtl="0" eaLnBrk="1" fontAlgn="auto" latinLnBrk="0" hangingPunct="1">
              <a:lnSpc>
                <a:spcPct val="115000"/>
              </a:lnSpc>
              <a:spcBef>
                <a:spcPts val="0"/>
              </a:spcBef>
              <a:spcAft>
                <a:spcPts val="0"/>
              </a:spcAft>
              <a:buClrTx/>
              <a:buSzTx/>
              <a:buFontTx/>
              <a:buNone/>
              <a:tabLst/>
              <a:defRPr/>
            </a:pPr>
            <a:r>
              <a:rPr lang="fr-FR" sz="1600" dirty="0">
                <a:solidFill>
                  <a:srgbClr val="FFA600"/>
                </a:solidFill>
                <a:latin typeface="Arial Nova Cond Light" panose="020B0306020202020204" pitchFamily="34" charset="0"/>
                <a:cs typeface="Calibri" panose="020F0502020204030204" pitchFamily="34" charset="0"/>
              </a:rPr>
              <a:t>111</a:t>
            </a:r>
            <a:r>
              <a:rPr lang="fr-FR" sz="1600" dirty="0">
                <a:solidFill>
                  <a:prstClr val="black"/>
                </a:solidFill>
                <a:latin typeface="Arial Nova Cond Light" panose="020B0306020202020204" pitchFamily="34" charset="0"/>
                <a:cs typeface="Calibri" panose="020F0502020204030204" pitchFamily="34" charset="0"/>
              </a:rPr>
              <a:t> projets achevés en Région SUD</a:t>
            </a:r>
          </a:p>
        </p:txBody>
      </p:sp>
      <p:sp>
        <p:nvSpPr>
          <p:cNvPr id="23" name="ZoneTexte 22">
            <a:extLst>
              <a:ext uri="{FF2B5EF4-FFF2-40B4-BE49-F238E27FC236}">
                <a16:creationId xmlns:a16="http://schemas.microsoft.com/office/drawing/2014/main" id="{C3DDDB79-F87B-43F0-AFEF-08C1F90D21FB}"/>
              </a:ext>
            </a:extLst>
          </p:cNvPr>
          <p:cNvSpPr txBox="1"/>
          <p:nvPr>
            <p:custDataLst>
              <p:tags r:id="rId5"/>
            </p:custDataLst>
          </p:nvPr>
        </p:nvSpPr>
        <p:spPr>
          <a:xfrm>
            <a:off x="1063993" y="1933493"/>
            <a:ext cx="1663753" cy="318677"/>
          </a:xfrm>
          <a:prstGeom prst="rect">
            <a:avLst/>
          </a:prstGeom>
          <a:noFill/>
        </p:spPr>
        <p:txBody>
          <a:bodyPr wrap="square" rtlCol="0">
            <a:spAutoFit/>
          </a:bodyPr>
          <a:lstStyle/>
          <a:p>
            <a:pPr algn="ctr">
              <a:lnSpc>
                <a:spcPct val="115000"/>
              </a:lnSpc>
              <a:defRPr/>
            </a:pPr>
            <a:r>
              <a:rPr lang="fr-FR" sz="1400" b="1" dirty="0">
                <a:solidFill>
                  <a:prstClr val="black"/>
                </a:solidFill>
                <a:latin typeface="Arial Nova Cond Light" panose="020B0306020202020204" pitchFamily="34" charset="0"/>
                <a:cs typeface="Calibri" panose="020F0502020204030204" pitchFamily="34" charset="0"/>
              </a:rPr>
              <a:t>Répartition territoriale</a:t>
            </a:r>
          </a:p>
        </p:txBody>
      </p:sp>
      <p:cxnSp>
        <p:nvCxnSpPr>
          <p:cNvPr id="24" name="Connecteur droit avec flèche 23">
            <a:extLst>
              <a:ext uri="{FF2B5EF4-FFF2-40B4-BE49-F238E27FC236}">
                <a16:creationId xmlns:a16="http://schemas.microsoft.com/office/drawing/2014/main" id="{10BB0D56-5319-479D-8732-EF1CD5C5CF4D}"/>
              </a:ext>
            </a:extLst>
          </p:cNvPr>
          <p:cNvCxnSpPr>
            <a:cxnSpLocks/>
          </p:cNvCxnSpPr>
          <p:nvPr/>
        </p:nvCxnSpPr>
        <p:spPr>
          <a:xfrm>
            <a:off x="2668217" y="2138630"/>
            <a:ext cx="711791" cy="1"/>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A6E01-D897-4F32-8656-D83875B067BB}"/>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b="-4369"/>
          <a:stretch/>
        </p:blipFill>
        <p:spPr>
          <a:xfrm>
            <a:off x="3443353" y="1387659"/>
            <a:ext cx="1735201" cy="1639595"/>
          </a:xfrm>
          <a:prstGeom prst="rect">
            <a:avLst/>
          </a:prstGeom>
        </p:spPr>
      </p:pic>
      <p:pic>
        <p:nvPicPr>
          <p:cNvPr id="19" name="Image 18">
            <a:extLst>
              <a:ext uri="{FF2B5EF4-FFF2-40B4-BE49-F238E27FC236}">
                <a16:creationId xmlns:a16="http://schemas.microsoft.com/office/drawing/2014/main" id="{F3CFED15-D312-4060-9F9F-F3BED7B24280}"/>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500702" y="3932249"/>
            <a:ext cx="3232323" cy="2058269"/>
          </a:xfrm>
          <a:prstGeom prst="rect">
            <a:avLst/>
          </a:prstGeom>
        </p:spPr>
      </p:pic>
      <p:sp>
        <p:nvSpPr>
          <p:cNvPr id="21" name="Rectangle 20">
            <a:extLst>
              <a:ext uri="{FF2B5EF4-FFF2-40B4-BE49-F238E27FC236}">
                <a16:creationId xmlns:a16="http://schemas.microsoft.com/office/drawing/2014/main" id="{9C1194F9-D59B-4CC1-AFAB-44B251012BFB}"/>
              </a:ext>
            </a:extLst>
          </p:cNvPr>
          <p:cNvSpPr/>
          <p:nvPr>
            <p:custDataLst>
              <p:tags r:id="rId6"/>
            </p:custDataLst>
          </p:nvPr>
        </p:nvSpPr>
        <p:spPr>
          <a:xfrm>
            <a:off x="837788" y="6041808"/>
            <a:ext cx="2895237" cy="566437"/>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sz="1400" b="1" dirty="0">
                <a:solidFill>
                  <a:prstClr val="black"/>
                </a:solidFill>
                <a:latin typeface="Arial Nova Cond Light" panose="020B0306020202020204" pitchFamily="34" charset="0"/>
                <a:cs typeface="Calibri" panose="020F0502020204030204" pitchFamily="34" charset="0"/>
              </a:rPr>
              <a:t>43%</a:t>
            </a:r>
            <a:r>
              <a:rPr lang="fr-FR" sz="14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 des opérations correspondant à un </a:t>
            </a:r>
            <a:r>
              <a:rPr lang="fr-FR" sz="1400" b="1" dirty="0">
                <a:solidFill>
                  <a:srgbClr val="FFA600"/>
                </a:solidFill>
                <a:latin typeface="Arial Nova Cond Light" panose="020B0306020202020204" pitchFamily="34" charset="0"/>
                <a:ea typeface="Times New Roman" panose="02020603050405020304" pitchFamily="18" charset="0"/>
                <a:cs typeface="Calibri" panose="020F0502020204030204" pitchFamily="34" charset="0"/>
              </a:rPr>
              <a:t>investissement</a:t>
            </a:r>
            <a:r>
              <a:rPr lang="fr-FR" sz="14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a:t>
            </a:r>
            <a:endParaRPr kumimoji="0" lang="fr-FR" sz="1400" i="1"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sp>
        <p:nvSpPr>
          <p:cNvPr id="22" name="ZoneTexte 21">
            <a:extLst>
              <a:ext uri="{FF2B5EF4-FFF2-40B4-BE49-F238E27FC236}">
                <a16:creationId xmlns:a16="http://schemas.microsoft.com/office/drawing/2014/main" id="{5CC685C1-620C-43F2-A7D2-75499DF7DA4D}"/>
              </a:ext>
            </a:extLst>
          </p:cNvPr>
          <p:cNvSpPr txBox="1"/>
          <p:nvPr>
            <p:custDataLst>
              <p:tags r:id="rId7"/>
            </p:custDataLst>
          </p:nvPr>
        </p:nvSpPr>
        <p:spPr>
          <a:xfrm>
            <a:off x="934028" y="3094159"/>
            <a:ext cx="1955184" cy="566437"/>
          </a:xfrm>
          <a:prstGeom prst="rect">
            <a:avLst/>
          </a:prstGeom>
          <a:noFill/>
        </p:spPr>
        <p:txBody>
          <a:bodyPr wrap="square" rtlCol="0">
            <a:spAutoFit/>
          </a:bodyPr>
          <a:lstStyle/>
          <a:p>
            <a:pPr algn="ctr">
              <a:lnSpc>
                <a:spcPct val="115000"/>
              </a:lnSpc>
              <a:defRPr/>
            </a:pPr>
            <a:r>
              <a:rPr lang="fr-FR" sz="14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Nature des opérations achevées</a:t>
            </a:r>
          </a:p>
        </p:txBody>
      </p:sp>
      <p:sp>
        <p:nvSpPr>
          <p:cNvPr id="26" name="ZoneTexte 25">
            <a:extLst>
              <a:ext uri="{FF2B5EF4-FFF2-40B4-BE49-F238E27FC236}">
                <a16:creationId xmlns:a16="http://schemas.microsoft.com/office/drawing/2014/main" id="{AE35D5FF-A52A-4EF3-91D8-05D06D9DB089}"/>
              </a:ext>
            </a:extLst>
          </p:cNvPr>
          <p:cNvSpPr txBox="1"/>
          <p:nvPr>
            <p:custDataLst>
              <p:tags r:id="rId8"/>
            </p:custDataLst>
          </p:nvPr>
        </p:nvSpPr>
        <p:spPr>
          <a:xfrm>
            <a:off x="5410976" y="2991027"/>
            <a:ext cx="1511857" cy="318677"/>
          </a:xfrm>
          <a:prstGeom prst="rect">
            <a:avLst/>
          </a:prstGeom>
          <a:noFill/>
        </p:spPr>
        <p:txBody>
          <a:bodyPr wrap="square" rtlCol="0">
            <a:spAutoFit/>
          </a:bodyPr>
          <a:lstStyle/>
          <a:p>
            <a:pPr algn="ctr">
              <a:lnSpc>
                <a:spcPct val="115000"/>
              </a:lnSpc>
              <a:defRPr/>
            </a:pPr>
            <a:r>
              <a:rPr lang="fr-FR" sz="14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Type d’opérations</a:t>
            </a:r>
          </a:p>
        </p:txBody>
      </p:sp>
      <p:sp>
        <p:nvSpPr>
          <p:cNvPr id="28" name="Rectangle 27">
            <a:extLst>
              <a:ext uri="{FF2B5EF4-FFF2-40B4-BE49-F238E27FC236}">
                <a16:creationId xmlns:a16="http://schemas.microsoft.com/office/drawing/2014/main" id="{F870A7BE-E7FE-4160-9263-25D983843D37}"/>
              </a:ext>
            </a:extLst>
          </p:cNvPr>
          <p:cNvSpPr/>
          <p:nvPr>
            <p:custDataLst>
              <p:tags r:id="rId9"/>
            </p:custDataLst>
          </p:nvPr>
        </p:nvSpPr>
        <p:spPr>
          <a:xfrm>
            <a:off x="4627458" y="6144980"/>
            <a:ext cx="4376222" cy="566437"/>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sz="14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33% </a:t>
            </a:r>
            <a:r>
              <a:rPr lang="fr-FR" sz="14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des opérations relèvent de </a:t>
            </a:r>
            <a:r>
              <a:rPr lang="fr-FR" sz="1400" b="1" dirty="0">
                <a:solidFill>
                  <a:srgbClr val="FFA600"/>
                </a:solidFill>
                <a:latin typeface="Arial Nova Cond Light" panose="020B0306020202020204" pitchFamily="34" charset="0"/>
                <a:ea typeface="Times New Roman" panose="02020603050405020304" pitchFamily="18" charset="0"/>
                <a:cs typeface="Calibri" panose="020F0502020204030204" pitchFamily="34" charset="0"/>
              </a:rPr>
              <a:t>travaux d’infrastructure, d’aménagement et d’équipement.</a:t>
            </a:r>
          </a:p>
        </p:txBody>
      </p:sp>
      <p:pic>
        <p:nvPicPr>
          <p:cNvPr id="29" name="Image 28">
            <a:extLst>
              <a:ext uri="{FF2B5EF4-FFF2-40B4-BE49-F238E27FC236}">
                <a16:creationId xmlns:a16="http://schemas.microsoft.com/office/drawing/2014/main" id="{35A21A69-CB09-4783-8446-F8C4C18E6922}"/>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4779350" y="3340307"/>
            <a:ext cx="2895237" cy="2886809"/>
          </a:xfrm>
          <a:prstGeom prst="rect">
            <a:avLst/>
          </a:prstGeom>
        </p:spPr>
      </p:pic>
      <p:sp>
        <p:nvSpPr>
          <p:cNvPr id="30" name="ZoneTexte 29">
            <a:extLst>
              <a:ext uri="{FF2B5EF4-FFF2-40B4-BE49-F238E27FC236}">
                <a16:creationId xmlns:a16="http://schemas.microsoft.com/office/drawing/2014/main" id="{95A3E3F5-C385-4563-84E3-FE4802BCD3B2}"/>
              </a:ext>
            </a:extLst>
          </p:cNvPr>
          <p:cNvSpPr txBox="1"/>
          <p:nvPr/>
        </p:nvSpPr>
        <p:spPr>
          <a:xfrm>
            <a:off x="1167403" y="3599192"/>
            <a:ext cx="1420582" cy="246221"/>
          </a:xfrm>
          <a:prstGeom prst="rect">
            <a:avLst/>
          </a:prstGeom>
          <a:noFill/>
        </p:spPr>
        <p:txBody>
          <a:bodyPr wrap="none" rtlCol="0">
            <a:spAutoFit/>
          </a:bodyPr>
          <a:lstStyle/>
          <a:p>
            <a:r>
              <a:rPr lang="fr-FR" sz="1000" i="1" dirty="0">
                <a:solidFill>
                  <a:schemeClr val="bg1">
                    <a:lumMod val="65000"/>
                  </a:schemeClr>
                </a:solidFill>
              </a:rPr>
              <a:t>Sur base de 178 projets</a:t>
            </a:r>
          </a:p>
        </p:txBody>
      </p:sp>
      <p:sp>
        <p:nvSpPr>
          <p:cNvPr id="31" name="ZoneTexte 30">
            <a:extLst>
              <a:ext uri="{FF2B5EF4-FFF2-40B4-BE49-F238E27FC236}">
                <a16:creationId xmlns:a16="http://schemas.microsoft.com/office/drawing/2014/main" id="{7B4A6484-96AA-4006-8818-2AC09D444EA6}"/>
              </a:ext>
            </a:extLst>
          </p:cNvPr>
          <p:cNvSpPr txBox="1"/>
          <p:nvPr/>
        </p:nvSpPr>
        <p:spPr>
          <a:xfrm>
            <a:off x="6815569" y="3027254"/>
            <a:ext cx="1391728" cy="246221"/>
          </a:xfrm>
          <a:prstGeom prst="rect">
            <a:avLst/>
          </a:prstGeom>
          <a:noFill/>
        </p:spPr>
        <p:txBody>
          <a:bodyPr wrap="none" rtlCol="0">
            <a:spAutoFit/>
          </a:bodyPr>
          <a:lstStyle/>
          <a:p>
            <a:r>
              <a:rPr lang="fr-FR" sz="1000" i="1" dirty="0">
                <a:solidFill>
                  <a:schemeClr val="bg1">
                    <a:lumMod val="65000"/>
                  </a:schemeClr>
                </a:solidFill>
              </a:rPr>
              <a:t>Sur base de 175 projets</a:t>
            </a:r>
          </a:p>
        </p:txBody>
      </p:sp>
      <p:sp>
        <p:nvSpPr>
          <p:cNvPr id="17" name="Espace réservé du pied de page 2">
            <a:extLst>
              <a:ext uri="{FF2B5EF4-FFF2-40B4-BE49-F238E27FC236}">
                <a16:creationId xmlns:a16="http://schemas.microsoft.com/office/drawing/2014/main" id="{5B141D00-8FD2-4651-85A9-8785C006A796}"/>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382250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01A10A-EAD9-4C3E-851E-3B7D070737EC}"/>
              </a:ext>
            </a:extLst>
          </p:cNvPr>
          <p:cNvSpPr txBox="1"/>
          <p:nvPr>
            <p:custDataLst>
              <p:tags r:id="rId1"/>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Nova Cond Light" panose="020B0306020202020204" pitchFamily="34" charset="0"/>
              </a:rPr>
              <a:t>Territorialité des opérations</a:t>
            </a:r>
            <a:endPar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5" name="ZoneTexte 4">
            <a:extLst>
              <a:ext uri="{FF2B5EF4-FFF2-40B4-BE49-F238E27FC236}">
                <a16:creationId xmlns:a16="http://schemas.microsoft.com/office/drawing/2014/main" id="{9165628B-20F0-4763-A83E-0069514036E7}"/>
              </a:ext>
            </a:extLst>
          </p:cNvPr>
          <p:cNvSpPr txBox="1"/>
          <p:nvPr>
            <p:custDataLst>
              <p:tags r:id="rId2"/>
            </p:custDataLst>
          </p:nvPr>
        </p:nvSpPr>
        <p:spPr>
          <a:xfrm>
            <a:off x="0" y="867482"/>
            <a:ext cx="9144000"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rPr>
              <a:t>Des opérations structurantes</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3"/>
            </p:custDataLst>
          </p:nvPr>
        </p:nvCxnSpPr>
        <p:spPr>
          <a:xfrm>
            <a:off x="0" y="1382761"/>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pic>
        <p:nvPicPr>
          <p:cNvPr id="10" name="Image 9">
            <a:extLst>
              <a:ext uri="{FF2B5EF4-FFF2-40B4-BE49-F238E27FC236}">
                <a16:creationId xmlns:a16="http://schemas.microsoft.com/office/drawing/2014/main" id="{1D8B3099-34B0-4F0D-9F2D-A9B18C6C5766}"/>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l="23553" t="53516" r="19781"/>
          <a:stretch/>
        </p:blipFill>
        <p:spPr>
          <a:xfrm>
            <a:off x="6948700" y="2503823"/>
            <a:ext cx="1769251" cy="1631962"/>
          </a:xfrm>
          <a:prstGeom prst="rect">
            <a:avLst/>
          </a:prstGeom>
        </p:spPr>
      </p:pic>
      <p:sp>
        <p:nvSpPr>
          <p:cNvPr id="11" name="ZoneTexte 10">
            <a:extLst>
              <a:ext uri="{FF2B5EF4-FFF2-40B4-BE49-F238E27FC236}">
                <a16:creationId xmlns:a16="http://schemas.microsoft.com/office/drawing/2014/main" id="{1658EB59-52B3-4F71-830A-70ECCA4B3074}"/>
              </a:ext>
            </a:extLst>
          </p:cNvPr>
          <p:cNvSpPr txBox="1"/>
          <p:nvPr/>
        </p:nvSpPr>
        <p:spPr>
          <a:xfrm>
            <a:off x="7203696" y="2918199"/>
            <a:ext cx="1258432" cy="646331"/>
          </a:xfrm>
          <a:prstGeom prst="rect">
            <a:avLst/>
          </a:prstGeom>
          <a:noFill/>
        </p:spPr>
        <p:txBody>
          <a:bodyPr wrap="square" rtlCol="0">
            <a:spAutoFit/>
          </a:bodyPr>
          <a:lstStyle/>
          <a:p>
            <a:pPr algn="ctr"/>
            <a:r>
              <a:rPr lang="fr-FR" sz="1200" dirty="0">
                <a:solidFill>
                  <a:schemeClr val="bg2">
                    <a:lumMod val="50000"/>
                  </a:schemeClr>
                </a:solidFill>
                <a:latin typeface="Arial Nova Cond" panose="020B0506020202020204" pitchFamily="34" charset="0"/>
              </a:rPr>
              <a:t>5% de projets inter-espace </a:t>
            </a:r>
            <a:r>
              <a:rPr lang="fr-FR" sz="1200" dirty="0" err="1">
                <a:solidFill>
                  <a:schemeClr val="bg2">
                    <a:lumMod val="50000"/>
                  </a:schemeClr>
                </a:solidFill>
                <a:latin typeface="Arial Nova Cond" panose="020B0506020202020204" pitchFamily="34" charset="0"/>
              </a:rPr>
              <a:t>valléens</a:t>
            </a:r>
            <a:endParaRPr lang="fr-FR" sz="1200" dirty="0">
              <a:solidFill>
                <a:schemeClr val="bg2">
                  <a:lumMod val="50000"/>
                </a:schemeClr>
              </a:solidFill>
              <a:latin typeface="Arial Nova Cond" panose="020B0506020202020204" pitchFamily="34" charset="0"/>
            </a:endParaRPr>
          </a:p>
        </p:txBody>
      </p:sp>
      <p:pic>
        <p:nvPicPr>
          <p:cNvPr id="21" name="Image 20">
            <a:extLst>
              <a:ext uri="{FF2B5EF4-FFF2-40B4-BE49-F238E27FC236}">
                <a16:creationId xmlns:a16="http://schemas.microsoft.com/office/drawing/2014/main" id="{83C06413-CB0F-4D11-8413-AD054B1A8D92}"/>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2434873" y="1502142"/>
            <a:ext cx="1960519" cy="1727422"/>
          </a:xfrm>
          <a:prstGeom prst="rect">
            <a:avLst/>
          </a:prstGeom>
        </p:spPr>
      </p:pic>
      <p:cxnSp>
        <p:nvCxnSpPr>
          <p:cNvPr id="22" name="Connecteur droit avec flèche 21">
            <a:extLst>
              <a:ext uri="{FF2B5EF4-FFF2-40B4-BE49-F238E27FC236}">
                <a16:creationId xmlns:a16="http://schemas.microsoft.com/office/drawing/2014/main" id="{664A22A5-1571-42B5-B6F5-08ED11F15032}"/>
              </a:ext>
            </a:extLst>
          </p:cNvPr>
          <p:cNvCxnSpPr>
            <a:cxnSpLocks/>
          </p:cNvCxnSpPr>
          <p:nvPr/>
        </p:nvCxnSpPr>
        <p:spPr>
          <a:xfrm>
            <a:off x="1570675" y="2264994"/>
            <a:ext cx="538477"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B5ED6DF6-5B21-4A5D-B2DD-85DB2C3BB4A3}"/>
              </a:ext>
            </a:extLst>
          </p:cNvPr>
          <p:cNvSpPr txBox="1"/>
          <p:nvPr>
            <p:custDataLst>
              <p:tags r:id="rId4"/>
            </p:custDataLst>
          </p:nvPr>
        </p:nvSpPr>
        <p:spPr>
          <a:xfrm>
            <a:off x="438991" y="1914033"/>
            <a:ext cx="1564085" cy="701923"/>
          </a:xfrm>
          <a:prstGeom prst="rect">
            <a:avLst/>
          </a:prstGeom>
          <a:noFill/>
        </p:spPr>
        <p:txBody>
          <a:bodyPr wrap="square" rtlCol="0">
            <a:spAutoFit/>
          </a:bodyPr>
          <a:lstStyle/>
          <a:p>
            <a:pPr>
              <a:lnSpc>
                <a:spcPct val="115000"/>
              </a:lnSpc>
              <a:defRPr/>
            </a:pPr>
            <a:r>
              <a:rPr lang="fr-FR"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Territoire de projet</a:t>
            </a:r>
          </a:p>
        </p:txBody>
      </p:sp>
      <p:sp>
        <p:nvSpPr>
          <p:cNvPr id="24" name="Rectangle 23">
            <a:extLst>
              <a:ext uri="{FF2B5EF4-FFF2-40B4-BE49-F238E27FC236}">
                <a16:creationId xmlns:a16="http://schemas.microsoft.com/office/drawing/2014/main" id="{27533E17-D77D-45A8-BBDE-7A013697EB45}"/>
              </a:ext>
            </a:extLst>
          </p:cNvPr>
          <p:cNvSpPr/>
          <p:nvPr>
            <p:custDataLst>
              <p:tags r:id="rId5"/>
            </p:custDataLst>
          </p:nvPr>
        </p:nvSpPr>
        <p:spPr>
          <a:xfrm>
            <a:off x="4395392" y="1814132"/>
            <a:ext cx="2972347" cy="1020472"/>
          </a:xfrm>
          <a:prstGeom prst="rect">
            <a:avLst/>
          </a:prstGeom>
        </p:spPr>
        <p:txBody>
          <a:bodyPr wrap="square">
            <a:spAutoFit/>
          </a:bodyPr>
          <a:lstStyle/>
          <a:p>
            <a:pPr lvl="0">
              <a:lnSpc>
                <a:spcPct val="115000"/>
              </a:lnSpc>
              <a:defRPr/>
            </a:pPr>
            <a:r>
              <a:rPr lang="fr-FR" dirty="0">
                <a:solidFill>
                  <a:prstClr val="black"/>
                </a:solidFill>
                <a:latin typeface="Arial Nova Cond Light" panose="020B0306020202020204" pitchFamily="34" charset="0"/>
                <a:cs typeface="Calibri" panose="020F0502020204030204" pitchFamily="34" charset="0"/>
              </a:rPr>
              <a:t>77% des projets ont un caractère structurant pour le territoire, mais restent à l’échelle de l’EV.</a:t>
            </a:r>
          </a:p>
        </p:txBody>
      </p:sp>
      <p:cxnSp>
        <p:nvCxnSpPr>
          <p:cNvPr id="25" name="Connecteur droit avec flèche 24">
            <a:extLst>
              <a:ext uri="{FF2B5EF4-FFF2-40B4-BE49-F238E27FC236}">
                <a16:creationId xmlns:a16="http://schemas.microsoft.com/office/drawing/2014/main" id="{C1451A21-CB0B-4F8F-923F-5F77AAF487D6}"/>
              </a:ext>
            </a:extLst>
          </p:cNvPr>
          <p:cNvCxnSpPr>
            <a:cxnSpLocks/>
          </p:cNvCxnSpPr>
          <p:nvPr/>
        </p:nvCxnSpPr>
        <p:spPr>
          <a:xfrm>
            <a:off x="4927008" y="3553247"/>
            <a:ext cx="1826829"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609039E5-B392-4DB1-9C9E-051B8DCC569A}"/>
              </a:ext>
            </a:extLst>
          </p:cNvPr>
          <p:cNvCxnSpPr/>
          <p:nvPr/>
        </p:nvCxnSpPr>
        <p:spPr>
          <a:xfrm flipV="1">
            <a:off x="4922797" y="2905880"/>
            <a:ext cx="0" cy="640650"/>
          </a:xfrm>
          <a:prstGeom prst="line">
            <a:avLst/>
          </a:prstGeom>
          <a:ln>
            <a:solidFill>
              <a:srgbClr val="E71265"/>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B2F8D83C-28B3-4B49-B9B5-EAC759CD9FEC}"/>
              </a:ext>
            </a:extLst>
          </p:cNvPr>
          <p:cNvSpPr txBox="1"/>
          <p:nvPr>
            <p:custDataLst>
              <p:tags r:id="rId6"/>
            </p:custDataLst>
          </p:nvPr>
        </p:nvSpPr>
        <p:spPr>
          <a:xfrm>
            <a:off x="2518764" y="4135786"/>
            <a:ext cx="1665818" cy="566437"/>
          </a:xfrm>
          <a:prstGeom prst="rect">
            <a:avLst/>
          </a:prstGeom>
          <a:noFill/>
        </p:spPr>
        <p:txBody>
          <a:bodyPr wrap="square" rtlCol="0">
            <a:spAutoFit/>
          </a:bodyPr>
          <a:lstStyle/>
          <a:p>
            <a:pPr algn="ctr">
              <a:lnSpc>
                <a:spcPct val="115000"/>
              </a:lnSpc>
              <a:defRPr/>
            </a:pPr>
            <a:r>
              <a:rPr lang="fr-FR" sz="14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Opération à l’échelle d’une station</a:t>
            </a:r>
          </a:p>
        </p:txBody>
      </p:sp>
      <p:pic>
        <p:nvPicPr>
          <p:cNvPr id="29" name="Image 28">
            <a:extLst>
              <a:ext uri="{FF2B5EF4-FFF2-40B4-BE49-F238E27FC236}">
                <a16:creationId xmlns:a16="http://schemas.microsoft.com/office/drawing/2014/main" id="{AF78C392-D5E6-4A22-B17C-ED0CD4C6DC94}"/>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l="19086" r="20218"/>
          <a:stretch/>
        </p:blipFill>
        <p:spPr>
          <a:xfrm>
            <a:off x="2219706" y="4800746"/>
            <a:ext cx="2286240" cy="1843822"/>
          </a:xfrm>
          <a:prstGeom prst="rect">
            <a:avLst/>
          </a:prstGeom>
        </p:spPr>
      </p:pic>
      <p:cxnSp>
        <p:nvCxnSpPr>
          <p:cNvPr id="31" name="Connecteur droit avec flèche 30">
            <a:extLst>
              <a:ext uri="{FF2B5EF4-FFF2-40B4-BE49-F238E27FC236}">
                <a16:creationId xmlns:a16="http://schemas.microsoft.com/office/drawing/2014/main" id="{53841F21-D858-4410-97CE-38F9FFB6D61B}"/>
              </a:ext>
            </a:extLst>
          </p:cNvPr>
          <p:cNvCxnSpPr>
            <a:cxnSpLocks/>
          </p:cNvCxnSpPr>
          <p:nvPr/>
        </p:nvCxnSpPr>
        <p:spPr>
          <a:xfrm>
            <a:off x="1580507" y="4924622"/>
            <a:ext cx="538477"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719B57AC-7839-4DFC-A970-D92444C03493}"/>
              </a:ext>
            </a:extLst>
          </p:cNvPr>
          <p:cNvSpPr txBox="1"/>
          <p:nvPr>
            <p:custDataLst>
              <p:tags r:id="rId7"/>
            </p:custDataLst>
          </p:nvPr>
        </p:nvSpPr>
        <p:spPr>
          <a:xfrm>
            <a:off x="438991" y="4573661"/>
            <a:ext cx="1564085" cy="701923"/>
          </a:xfrm>
          <a:prstGeom prst="rect">
            <a:avLst/>
          </a:prstGeom>
          <a:noFill/>
        </p:spPr>
        <p:txBody>
          <a:bodyPr wrap="square" rtlCol="0">
            <a:spAutoFit/>
          </a:bodyPr>
          <a:lstStyle/>
          <a:p>
            <a:pPr>
              <a:lnSpc>
                <a:spcPct val="115000"/>
              </a:lnSpc>
              <a:defRPr/>
            </a:pPr>
            <a:r>
              <a:rPr lang="fr-FR"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Spécificité territoriale</a:t>
            </a:r>
          </a:p>
        </p:txBody>
      </p:sp>
      <p:sp>
        <p:nvSpPr>
          <p:cNvPr id="34" name="ZoneTexte 33">
            <a:extLst>
              <a:ext uri="{FF2B5EF4-FFF2-40B4-BE49-F238E27FC236}">
                <a16:creationId xmlns:a16="http://schemas.microsoft.com/office/drawing/2014/main" id="{E3F5ABA6-0FC1-4909-AA6D-FD546077CDAD}"/>
              </a:ext>
            </a:extLst>
          </p:cNvPr>
          <p:cNvSpPr txBox="1"/>
          <p:nvPr>
            <p:custDataLst>
              <p:tags r:id="rId8"/>
            </p:custDataLst>
          </p:nvPr>
        </p:nvSpPr>
        <p:spPr>
          <a:xfrm>
            <a:off x="4763678" y="4135785"/>
            <a:ext cx="1912677" cy="566437"/>
          </a:xfrm>
          <a:prstGeom prst="rect">
            <a:avLst/>
          </a:prstGeom>
          <a:noFill/>
        </p:spPr>
        <p:txBody>
          <a:bodyPr wrap="square" rtlCol="0">
            <a:spAutoFit/>
          </a:bodyPr>
          <a:lstStyle/>
          <a:p>
            <a:pPr algn="ctr">
              <a:lnSpc>
                <a:spcPct val="115000"/>
              </a:lnSpc>
              <a:defRPr/>
            </a:pPr>
            <a:r>
              <a:rPr lang="fr-FR" sz="1400" b="1" dirty="0">
                <a:solidFill>
                  <a:prstClr val="black"/>
                </a:solidFill>
                <a:latin typeface="Arial Nova Cond Light" panose="020B0306020202020204" pitchFamily="34" charset="0"/>
                <a:cs typeface="Calibri" panose="020F0502020204030204" pitchFamily="34" charset="0"/>
              </a:rPr>
              <a:t>Opération concernant une locomotive touristique</a:t>
            </a:r>
          </a:p>
        </p:txBody>
      </p:sp>
      <p:pic>
        <p:nvPicPr>
          <p:cNvPr id="35" name="Image 34">
            <a:extLst>
              <a:ext uri="{FF2B5EF4-FFF2-40B4-BE49-F238E27FC236}">
                <a16:creationId xmlns:a16="http://schemas.microsoft.com/office/drawing/2014/main" id="{E432CC78-1345-4C08-8D15-E5AF32D334E6}"/>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l="24641" t="-311" r="24561" b="-3044"/>
          <a:stretch/>
        </p:blipFill>
        <p:spPr>
          <a:xfrm>
            <a:off x="4875300" y="4800745"/>
            <a:ext cx="1912677" cy="1904929"/>
          </a:xfrm>
          <a:prstGeom prst="rect">
            <a:avLst/>
          </a:prstGeom>
        </p:spPr>
      </p:pic>
      <p:sp>
        <p:nvSpPr>
          <p:cNvPr id="38" name="ZoneTexte 37">
            <a:extLst>
              <a:ext uri="{FF2B5EF4-FFF2-40B4-BE49-F238E27FC236}">
                <a16:creationId xmlns:a16="http://schemas.microsoft.com/office/drawing/2014/main" id="{6B3FD49C-A177-49CE-A89A-036D92ACB3AE}"/>
              </a:ext>
            </a:extLst>
          </p:cNvPr>
          <p:cNvSpPr txBox="1"/>
          <p:nvPr/>
        </p:nvSpPr>
        <p:spPr>
          <a:xfrm>
            <a:off x="5103262" y="5161648"/>
            <a:ext cx="1391728" cy="246221"/>
          </a:xfrm>
          <a:prstGeom prst="rect">
            <a:avLst/>
          </a:prstGeom>
          <a:noFill/>
        </p:spPr>
        <p:txBody>
          <a:bodyPr wrap="none" rtlCol="0">
            <a:spAutoFit/>
          </a:bodyPr>
          <a:lstStyle/>
          <a:p>
            <a:r>
              <a:rPr lang="fr-FR" sz="1000" i="1" dirty="0">
                <a:solidFill>
                  <a:schemeClr val="bg1">
                    <a:lumMod val="65000"/>
                  </a:schemeClr>
                </a:solidFill>
              </a:rPr>
              <a:t>Sur base de 128 projets</a:t>
            </a:r>
          </a:p>
        </p:txBody>
      </p:sp>
      <p:sp>
        <p:nvSpPr>
          <p:cNvPr id="39" name="ZoneTexte 38">
            <a:extLst>
              <a:ext uri="{FF2B5EF4-FFF2-40B4-BE49-F238E27FC236}">
                <a16:creationId xmlns:a16="http://schemas.microsoft.com/office/drawing/2014/main" id="{520A9B62-16BF-4994-838E-00A828DAD2F4}"/>
              </a:ext>
            </a:extLst>
          </p:cNvPr>
          <p:cNvSpPr txBox="1"/>
          <p:nvPr/>
        </p:nvSpPr>
        <p:spPr>
          <a:xfrm>
            <a:off x="515740" y="2659659"/>
            <a:ext cx="1391728" cy="246221"/>
          </a:xfrm>
          <a:prstGeom prst="rect">
            <a:avLst/>
          </a:prstGeom>
          <a:noFill/>
        </p:spPr>
        <p:txBody>
          <a:bodyPr wrap="none" rtlCol="0">
            <a:spAutoFit/>
          </a:bodyPr>
          <a:lstStyle/>
          <a:p>
            <a:r>
              <a:rPr lang="fr-FR" sz="1000" i="1" dirty="0">
                <a:solidFill>
                  <a:schemeClr val="bg1">
                    <a:lumMod val="65000"/>
                  </a:schemeClr>
                </a:solidFill>
              </a:rPr>
              <a:t>Sur base de 170 projets</a:t>
            </a:r>
          </a:p>
        </p:txBody>
      </p:sp>
      <p:pic>
        <p:nvPicPr>
          <p:cNvPr id="6" name="Image 5">
            <a:extLst>
              <a:ext uri="{FF2B5EF4-FFF2-40B4-BE49-F238E27FC236}">
                <a16:creationId xmlns:a16="http://schemas.microsoft.com/office/drawing/2014/main" id="{BD522526-CA83-4C7D-8AA1-E332EE21F8A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31038" y="4721945"/>
            <a:ext cx="2370932" cy="1950283"/>
          </a:xfrm>
          <a:prstGeom prst="rect">
            <a:avLst/>
          </a:prstGeom>
        </p:spPr>
      </p:pic>
      <p:sp>
        <p:nvSpPr>
          <p:cNvPr id="37" name="ZoneTexte 36">
            <a:extLst>
              <a:ext uri="{FF2B5EF4-FFF2-40B4-BE49-F238E27FC236}">
                <a16:creationId xmlns:a16="http://schemas.microsoft.com/office/drawing/2014/main" id="{E53F3514-C4F4-4BF4-BDAB-D479EF28EAE6}"/>
              </a:ext>
            </a:extLst>
          </p:cNvPr>
          <p:cNvSpPr txBox="1"/>
          <p:nvPr/>
        </p:nvSpPr>
        <p:spPr>
          <a:xfrm>
            <a:off x="2687513" y="5229018"/>
            <a:ext cx="1391728" cy="246221"/>
          </a:xfrm>
          <a:prstGeom prst="rect">
            <a:avLst/>
          </a:prstGeom>
          <a:noFill/>
        </p:spPr>
        <p:txBody>
          <a:bodyPr wrap="none" rtlCol="0">
            <a:spAutoFit/>
          </a:bodyPr>
          <a:lstStyle/>
          <a:p>
            <a:r>
              <a:rPr lang="fr-FR" sz="1000" i="1" dirty="0">
                <a:solidFill>
                  <a:schemeClr val="bg1">
                    <a:lumMod val="65000"/>
                  </a:schemeClr>
                </a:solidFill>
              </a:rPr>
              <a:t>Sur base de 120 projets</a:t>
            </a:r>
          </a:p>
        </p:txBody>
      </p:sp>
      <p:sp>
        <p:nvSpPr>
          <p:cNvPr id="28" name="Espace réservé du pied de page 2">
            <a:extLst>
              <a:ext uri="{FF2B5EF4-FFF2-40B4-BE49-F238E27FC236}">
                <a16:creationId xmlns:a16="http://schemas.microsoft.com/office/drawing/2014/main" id="{AB8BC349-19D0-4974-A5FC-975FE90C66C3}"/>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103780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01A10A-EAD9-4C3E-851E-3B7D070737EC}"/>
              </a:ext>
            </a:extLst>
          </p:cNvPr>
          <p:cNvSpPr txBox="1"/>
          <p:nvPr>
            <p:custDataLst>
              <p:tags r:id="rId1"/>
            </p:custDataLst>
          </p:nvPr>
        </p:nvSpPr>
        <p:spPr>
          <a:xfrm>
            <a:off x="1129306" y="247040"/>
            <a:ext cx="79603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Nova Cond Light" panose="020B0306020202020204" pitchFamily="34" charset="0"/>
              </a:rPr>
              <a:t>Evaluation thématique</a:t>
            </a:r>
            <a:endPar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5" name="ZoneTexte 4">
            <a:extLst>
              <a:ext uri="{FF2B5EF4-FFF2-40B4-BE49-F238E27FC236}">
                <a16:creationId xmlns:a16="http://schemas.microsoft.com/office/drawing/2014/main" id="{9165628B-20F0-4763-A83E-0069514036E7}"/>
              </a:ext>
            </a:extLst>
          </p:cNvPr>
          <p:cNvSpPr txBox="1"/>
          <p:nvPr>
            <p:custDataLst>
              <p:tags r:id="rId2"/>
            </p:custDataLst>
          </p:nvPr>
        </p:nvSpPr>
        <p:spPr>
          <a:xfrm>
            <a:off x="-54319" y="1299313"/>
            <a:ext cx="9144000"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prstClr val="black"/>
                </a:solidFill>
                <a:latin typeface="Arial Nova Cond Light" panose="020B0306020202020204" pitchFamily="34" charset="0"/>
              </a:rPr>
              <a:t>Synthèse des thématiques des actions</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3"/>
            </p:custDataLst>
          </p:nvPr>
        </p:nvCxnSpPr>
        <p:spPr>
          <a:xfrm>
            <a:off x="-36213" y="1781114"/>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43" name="ZoneTexte 42">
            <a:extLst>
              <a:ext uri="{FF2B5EF4-FFF2-40B4-BE49-F238E27FC236}">
                <a16:creationId xmlns:a16="http://schemas.microsoft.com/office/drawing/2014/main" id="{BC6ADA87-849B-455E-B42F-8095D0F62F76}"/>
              </a:ext>
            </a:extLst>
          </p:cNvPr>
          <p:cNvSpPr txBox="1"/>
          <p:nvPr>
            <p:custDataLst>
              <p:tags r:id="rId4"/>
            </p:custDataLst>
          </p:nvPr>
        </p:nvSpPr>
        <p:spPr>
          <a:xfrm>
            <a:off x="162575" y="2361691"/>
            <a:ext cx="2240564" cy="701923"/>
          </a:xfrm>
          <a:prstGeom prst="rect">
            <a:avLst/>
          </a:prstGeom>
          <a:noFill/>
        </p:spPr>
        <p:txBody>
          <a:bodyPr wrap="square" rtlCol="0">
            <a:spAutoFit/>
          </a:bodyPr>
          <a:lstStyle/>
          <a:p>
            <a:pPr algn="ctr">
              <a:lnSpc>
                <a:spcPct val="115000"/>
              </a:lnSpc>
              <a:defRPr/>
            </a:pPr>
            <a:r>
              <a:rPr lang="fr-FR"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Thématique des opérations achevées</a:t>
            </a:r>
          </a:p>
        </p:txBody>
      </p:sp>
      <p:cxnSp>
        <p:nvCxnSpPr>
          <p:cNvPr id="44" name="Connecteur droit avec flèche 43">
            <a:extLst>
              <a:ext uri="{FF2B5EF4-FFF2-40B4-BE49-F238E27FC236}">
                <a16:creationId xmlns:a16="http://schemas.microsoft.com/office/drawing/2014/main" id="{EBB61AAE-A4F7-414B-8742-440A2C35EAC1}"/>
              </a:ext>
            </a:extLst>
          </p:cNvPr>
          <p:cNvCxnSpPr>
            <a:cxnSpLocks/>
          </p:cNvCxnSpPr>
          <p:nvPr/>
        </p:nvCxnSpPr>
        <p:spPr>
          <a:xfrm>
            <a:off x="2572287" y="2712652"/>
            <a:ext cx="1230168"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D3CF1B9A-C265-480F-87A5-F5CB0E95F7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3560324" y="2129605"/>
            <a:ext cx="5529358" cy="4295885"/>
          </a:xfrm>
          <a:prstGeom prst="rect">
            <a:avLst/>
          </a:prstGeom>
        </p:spPr>
      </p:pic>
      <p:sp>
        <p:nvSpPr>
          <p:cNvPr id="24" name="Rectangle 23">
            <a:extLst>
              <a:ext uri="{FF2B5EF4-FFF2-40B4-BE49-F238E27FC236}">
                <a16:creationId xmlns:a16="http://schemas.microsoft.com/office/drawing/2014/main" id="{625D4548-63AD-4BF4-AE66-88FDF2EBE6C1}"/>
              </a:ext>
            </a:extLst>
          </p:cNvPr>
          <p:cNvSpPr/>
          <p:nvPr>
            <p:custDataLst>
              <p:tags r:id="rId5"/>
            </p:custDataLst>
          </p:nvPr>
        </p:nvSpPr>
        <p:spPr>
          <a:xfrm>
            <a:off x="341711" y="3511137"/>
            <a:ext cx="3125766" cy="1126655"/>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sz="2400" b="1" dirty="0">
                <a:solidFill>
                  <a:prstClr val="black"/>
                </a:solidFill>
                <a:latin typeface="Arial Nova Cond Light" panose="020B0306020202020204" pitchFamily="34" charset="0"/>
                <a:cs typeface="Calibri" panose="020F0502020204030204" pitchFamily="34" charset="0"/>
              </a:rPr>
              <a:t>27% </a:t>
            </a:r>
            <a:r>
              <a:rPr lang="fr-FR" dirty="0">
                <a:solidFill>
                  <a:prstClr val="black"/>
                </a:solidFill>
                <a:latin typeface="Arial Nova Cond Light" panose="020B0306020202020204" pitchFamily="34" charset="0"/>
                <a:cs typeface="Calibri" panose="020F0502020204030204" pitchFamily="34" charset="0"/>
              </a:rPr>
              <a:t>des opérations concernent la </a:t>
            </a:r>
            <a:r>
              <a:rPr lang="fr-FR" b="1" dirty="0">
                <a:solidFill>
                  <a:srgbClr val="FFA600"/>
                </a:solidFill>
                <a:latin typeface="Arial Nova Cond Light" panose="020B0306020202020204" pitchFamily="34" charset="0"/>
                <a:cs typeface="Calibri" panose="020F0502020204030204" pitchFamily="34" charset="0"/>
              </a:rPr>
              <a:t>découverte des patrimoines </a:t>
            </a:r>
            <a:r>
              <a:rPr lang="fr-FR" dirty="0">
                <a:solidFill>
                  <a:prstClr val="black"/>
                </a:solidFill>
                <a:latin typeface="Arial Nova Cond Light" panose="020B0306020202020204" pitchFamily="34" charset="0"/>
                <a:cs typeface="Calibri" panose="020F0502020204030204" pitchFamily="34" charset="0"/>
              </a:rPr>
              <a:t>naturels et culturels.</a:t>
            </a:r>
            <a:endParaRPr lang="fr-FR" sz="1400" dirty="0">
              <a:solidFill>
                <a:srgbClr val="FFA600"/>
              </a:solidFill>
              <a:latin typeface="Arial Nova Cond Light" panose="020B030602020202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1BD8901B-7C94-44C2-85AB-8F2E151FA90F}"/>
              </a:ext>
            </a:extLst>
          </p:cNvPr>
          <p:cNvSpPr/>
          <p:nvPr>
            <p:custDataLst>
              <p:tags r:id="rId6"/>
            </p:custDataLst>
          </p:nvPr>
        </p:nvSpPr>
        <p:spPr>
          <a:xfrm>
            <a:off x="341711" y="4781466"/>
            <a:ext cx="3125766" cy="808106"/>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sz="2400" b="1" dirty="0">
                <a:solidFill>
                  <a:prstClr val="black"/>
                </a:solidFill>
                <a:latin typeface="Arial Nova Cond Light" panose="020B0306020202020204" pitchFamily="34" charset="0"/>
                <a:cs typeface="Calibri" panose="020F0502020204030204" pitchFamily="34" charset="0"/>
              </a:rPr>
              <a:t>25% </a:t>
            </a:r>
            <a:r>
              <a:rPr lang="fr-FR" dirty="0">
                <a:solidFill>
                  <a:prstClr val="black"/>
                </a:solidFill>
                <a:latin typeface="Arial Nova Cond Light" panose="020B0306020202020204" pitchFamily="34" charset="0"/>
                <a:cs typeface="Calibri" panose="020F0502020204030204" pitchFamily="34" charset="0"/>
              </a:rPr>
              <a:t>des opérations concernent les </a:t>
            </a:r>
            <a:r>
              <a:rPr lang="fr-FR" b="1" dirty="0">
                <a:solidFill>
                  <a:srgbClr val="FFA600"/>
                </a:solidFill>
                <a:latin typeface="Arial Nova Cond Light" panose="020B0306020202020204" pitchFamily="34" charset="0"/>
                <a:cs typeface="Calibri" panose="020F0502020204030204" pitchFamily="34" charset="0"/>
              </a:rPr>
              <a:t>activités de pleine nature.</a:t>
            </a:r>
            <a:endParaRPr lang="fr-FR" sz="1400" dirty="0">
              <a:solidFill>
                <a:srgbClr val="FFA600"/>
              </a:solidFill>
              <a:latin typeface="Arial Nova Cond Light" panose="020B030602020202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28BBD77E-195D-4FB3-B162-3B65AEB9E3C6}"/>
              </a:ext>
            </a:extLst>
          </p:cNvPr>
          <p:cNvSpPr txBox="1"/>
          <p:nvPr/>
        </p:nvSpPr>
        <p:spPr>
          <a:xfrm>
            <a:off x="586993" y="3041154"/>
            <a:ext cx="1391728" cy="246221"/>
          </a:xfrm>
          <a:prstGeom prst="rect">
            <a:avLst/>
          </a:prstGeom>
          <a:noFill/>
        </p:spPr>
        <p:txBody>
          <a:bodyPr wrap="none" rtlCol="0">
            <a:spAutoFit/>
          </a:bodyPr>
          <a:lstStyle/>
          <a:p>
            <a:r>
              <a:rPr lang="fr-FR" sz="1000" i="1" dirty="0">
                <a:solidFill>
                  <a:schemeClr val="bg1">
                    <a:lumMod val="65000"/>
                  </a:schemeClr>
                </a:solidFill>
              </a:rPr>
              <a:t>Sur base de 178 projets</a:t>
            </a:r>
          </a:p>
        </p:txBody>
      </p:sp>
      <p:sp>
        <p:nvSpPr>
          <p:cNvPr id="11" name="Espace réservé du pied de page 2">
            <a:extLst>
              <a:ext uri="{FF2B5EF4-FFF2-40B4-BE49-F238E27FC236}">
                <a16:creationId xmlns:a16="http://schemas.microsoft.com/office/drawing/2014/main" id="{E0BA8556-BDA5-41B8-82E2-FC87656C9E16}"/>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102851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01A10A-EAD9-4C3E-851E-3B7D070737EC}"/>
              </a:ext>
            </a:extLst>
          </p:cNvPr>
          <p:cNvSpPr txBox="1"/>
          <p:nvPr>
            <p:custDataLst>
              <p:tags r:id="rId1"/>
            </p:custDataLst>
          </p:nvPr>
        </p:nvSpPr>
        <p:spPr>
          <a:xfrm>
            <a:off x="1129307" y="247040"/>
            <a:ext cx="7300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Nova Cond Light" panose="020B0306020202020204" pitchFamily="34" charset="0"/>
              </a:rPr>
              <a:t>Portage des projets</a:t>
            </a:r>
            <a:endPar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5" name="ZoneTexte 4">
            <a:extLst>
              <a:ext uri="{FF2B5EF4-FFF2-40B4-BE49-F238E27FC236}">
                <a16:creationId xmlns:a16="http://schemas.microsoft.com/office/drawing/2014/main" id="{9165628B-20F0-4763-A83E-0069514036E7}"/>
              </a:ext>
            </a:extLst>
          </p:cNvPr>
          <p:cNvSpPr txBox="1"/>
          <p:nvPr>
            <p:custDataLst>
              <p:tags r:id="rId2"/>
            </p:custDataLst>
          </p:nvPr>
        </p:nvSpPr>
        <p:spPr>
          <a:xfrm>
            <a:off x="0" y="1152617"/>
            <a:ext cx="9144000"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dirty="0">
                <a:solidFill>
                  <a:prstClr val="black"/>
                </a:solidFill>
                <a:latin typeface="Arial Nova Cond Light" panose="020B0306020202020204" pitchFamily="34" charset="0"/>
              </a:rPr>
              <a:t>Un portage public</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3"/>
            </p:custDataLst>
          </p:nvPr>
        </p:nvCxnSpPr>
        <p:spPr>
          <a:xfrm>
            <a:off x="0" y="1667896"/>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id="{F77FC3C1-F609-4E5F-9D82-A578997BF421}"/>
              </a:ext>
            </a:extLst>
          </p:cNvPr>
          <p:cNvSpPr/>
          <p:nvPr>
            <p:custDataLst>
              <p:tags r:id="rId4"/>
            </p:custDataLst>
          </p:nvPr>
        </p:nvSpPr>
        <p:spPr>
          <a:xfrm>
            <a:off x="4843708" y="2109350"/>
            <a:ext cx="3484952" cy="808106"/>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sz="2400" b="1" dirty="0">
                <a:solidFill>
                  <a:prstClr val="black"/>
                </a:solidFill>
                <a:latin typeface="Arial Nova Cond Light" panose="020B0306020202020204" pitchFamily="34" charset="0"/>
                <a:cs typeface="Calibri" panose="020F0502020204030204" pitchFamily="34" charset="0"/>
              </a:rPr>
              <a:t>70%</a:t>
            </a:r>
            <a:r>
              <a:rPr lang="fr-FR" sz="16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 des </a:t>
            </a:r>
            <a:r>
              <a:rPr lang="fr-FR" b="1" dirty="0">
                <a:solidFill>
                  <a:srgbClr val="FFA600"/>
                </a:solidFill>
                <a:latin typeface="Arial Nova Cond Light" panose="020B0306020202020204" pitchFamily="34" charset="0"/>
                <a:cs typeface="Calibri" panose="020F0502020204030204" pitchFamily="34" charset="0"/>
              </a:rPr>
              <a:t>porteurs</a:t>
            </a:r>
            <a:r>
              <a:rPr lang="fr-FR" sz="16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 de </a:t>
            </a:r>
            <a:r>
              <a:rPr lang="fr-FR" b="1" dirty="0">
                <a:solidFill>
                  <a:srgbClr val="FFA600"/>
                </a:solidFill>
                <a:latin typeface="Arial Nova Cond Light" panose="020B0306020202020204" pitchFamily="34" charset="0"/>
                <a:cs typeface="Calibri" panose="020F0502020204030204" pitchFamily="34" charset="0"/>
              </a:rPr>
              <a:t>projet sont des collectivités publiques</a:t>
            </a:r>
            <a:r>
              <a:rPr lang="fr-FR" sz="1600" dirty="0">
                <a:solidFill>
                  <a:prstClr val="black"/>
                </a:solidFill>
                <a:latin typeface="Arial Nova Cond Light" panose="020B0306020202020204" pitchFamily="34" charset="0"/>
                <a:cs typeface="Calibri" panose="020F0502020204030204" pitchFamily="34" charset="0"/>
              </a:rPr>
              <a:t>, dont 41% </a:t>
            </a:r>
            <a:r>
              <a:rPr lang="fr-FR" b="1" dirty="0">
                <a:solidFill>
                  <a:srgbClr val="FFA600"/>
                </a:solidFill>
                <a:latin typeface="Arial Nova Cond Light" panose="020B0306020202020204" pitchFamily="34" charset="0"/>
                <a:cs typeface="Calibri" panose="020F0502020204030204" pitchFamily="34" charset="0"/>
              </a:rPr>
              <a:t>d’EPCI.</a:t>
            </a:r>
          </a:p>
        </p:txBody>
      </p:sp>
      <p:sp>
        <p:nvSpPr>
          <p:cNvPr id="36" name="ZoneTexte 35">
            <a:extLst>
              <a:ext uri="{FF2B5EF4-FFF2-40B4-BE49-F238E27FC236}">
                <a16:creationId xmlns:a16="http://schemas.microsoft.com/office/drawing/2014/main" id="{0A77AC82-3E6D-46C6-8764-99DA672EA018}"/>
              </a:ext>
            </a:extLst>
          </p:cNvPr>
          <p:cNvSpPr txBox="1"/>
          <p:nvPr>
            <p:custDataLst>
              <p:tags r:id="rId5"/>
            </p:custDataLst>
          </p:nvPr>
        </p:nvSpPr>
        <p:spPr>
          <a:xfrm>
            <a:off x="1273" y="2619580"/>
            <a:ext cx="1224412" cy="701923"/>
          </a:xfrm>
          <a:prstGeom prst="rect">
            <a:avLst/>
          </a:prstGeom>
          <a:noFill/>
        </p:spPr>
        <p:txBody>
          <a:bodyPr wrap="square" rtlCol="0">
            <a:spAutoFit/>
          </a:bodyPr>
          <a:lstStyle/>
          <a:p>
            <a:pPr algn="ctr">
              <a:lnSpc>
                <a:spcPct val="115000"/>
              </a:lnSpc>
              <a:defRPr/>
            </a:pPr>
            <a:r>
              <a:rPr lang="fr-FR"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Porteurs de projet</a:t>
            </a:r>
          </a:p>
        </p:txBody>
      </p:sp>
      <p:cxnSp>
        <p:nvCxnSpPr>
          <p:cNvPr id="12" name="Connecteur droit avec flèche 11">
            <a:extLst>
              <a:ext uri="{FF2B5EF4-FFF2-40B4-BE49-F238E27FC236}">
                <a16:creationId xmlns:a16="http://schemas.microsoft.com/office/drawing/2014/main" id="{79C7053B-3829-4E2F-8A91-966DE31511F3}"/>
              </a:ext>
            </a:extLst>
          </p:cNvPr>
          <p:cNvCxnSpPr>
            <a:cxnSpLocks/>
          </p:cNvCxnSpPr>
          <p:nvPr/>
        </p:nvCxnSpPr>
        <p:spPr>
          <a:xfrm>
            <a:off x="1225685" y="3029142"/>
            <a:ext cx="388823"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9D981FD9-14B8-4182-B684-95D01ACA4517}"/>
              </a:ext>
            </a:extLst>
          </p:cNvPr>
          <p:cNvCxnSpPr>
            <a:cxnSpLocks/>
          </p:cNvCxnSpPr>
          <p:nvPr/>
        </p:nvCxnSpPr>
        <p:spPr>
          <a:xfrm>
            <a:off x="1411273" y="5749383"/>
            <a:ext cx="538477"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1960F05-282A-4668-AD23-62B4DA74AC59}"/>
              </a:ext>
            </a:extLst>
          </p:cNvPr>
          <p:cNvSpPr/>
          <p:nvPr>
            <p:custDataLst>
              <p:tags r:id="rId6"/>
            </p:custDataLst>
          </p:nvPr>
        </p:nvSpPr>
        <p:spPr>
          <a:xfrm>
            <a:off x="2280156" y="5522524"/>
            <a:ext cx="4323200" cy="480388"/>
          </a:xfrm>
          <a:prstGeom prst="rect">
            <a:avLst/>
          </a:prstGeom>
        </p:spPr>
        <p:txBody>
          <a:bodyPr wrap="square">
            <a:spAutoFit/>
          </a:bodyPr>
          <a:lstStyle/>
          <a:p>
            <a:pPr lvl="0">
              <a:lnSpc>
                <a:spcPct val="115000"/>
              </a:lnSpc>
              <a:defRPr/>
            </a:pPr>
            <a:r>
              <a:rPr lang="fr-FR" sz="2400"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1 868 </a:t>
            </a:r>
            <a:r>
              <a:rPr lang="fr-FR" b="1" dirty="0">
                <a:solidFill>
                  <a:srgbClr val="FFA600"/>
                </a:solidFill>
                <a:latin typeface="Arial Nova Cond Light" panose="020B0306020202020204" pitchFamily="34" charset="0"/>
                <a:cs typeface="Calibri" panose="020F0502020204030204" pitchFamily="34" charset="0"/>
              </a:rPr>
              <a:t>acteurs directement associés </a:t>
            </a:r>
            <a:r>
              <a:rPr lang="fr-FR" dirty="0">
                <a:solidFill>
                  <a:prstClr val="black"/>
                </a:solidFill>
                <a:latin typeface="Arial Nova Cond Light" panose="020B0306020202020204" pitchFamily="34" charset="0"/>
                <a:cs typeface="Calibri" panose="020F0502020204030204" pitchFamily="34" charset="0"/>
              </a:rPr>
              <a:t>au projet.</a:t>
            </a:r>
            <a:endParaRPr lang="fr-FR" b="1" dirty="0">
              <a:solidFill>
                <a:srgbClr val="FFA600"/>
              </a:solidFill>
              <a:latin typeface="Arial Nova Cond Light" panose="020B030602020202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2C189119-03C0-4716-97B2-52C162A6CBA9}"/>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664986" y="1908536"/>
            <a:ext cx="3068183" cy="2366195"/>
          </a:xfrm>
          <a:prstGeom prst="rect">
            <a:avLst/>
          </a:prstGeom>
        </p:spPr>
      </p:pic>
      <p:pic>
        <p:nvPicPr>
          <p:cNvPr id="9" name="Image 8">
            <a:extLst>
              <a:ext uri="{FF2B5EF4-FFF2-40B4-BE49-F238E27FC236}">
                <a16:creationId xmlns:a16="http://schemas.microsoft.com/office/drawing/2014/main" id="{F21E5700-529F-475C-A9E7-06C7695325B1}"/>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23658" t="53876" r="21619"/>
          <a:stretch/>
        </p:blipFill>
        <p:spPr>
          <a:xfrm>
            <a:off x="6924114" y="3714135"/>
            <a:ext cx="1984892" cy="1881170"/>
          </a:xfrm>
          <a:prstGeom prst="rect">
            <a:avLst/>
          </a:prstGeom>
        </p:spPr>
      </p:pic>
      <p:sp>
        <p:nvSpPr>
          <p:cNvPr id="16" name="ZoneTexte 15">
            <a:extLst>
              <a:ext uri="{FF2B5EF4-FFF2-40B4-BE49-F238E27FC236}">
                <a16:creationId xmlns:a16="http://schemas.microsoft.com/office/drawing/2014/main" id="{91EE0411-AE4F-4E10-9F4E-BB016BCE7D2F}"/>
              </a:ext>
            </a:extLst>
          </p:cNvPr>
          <p:cNvSpPr txBox="1"/>
          <p:nvPr>
            <p:custDataLst>
              <p:tags r:id="rId7"/>
            </p:custDataLst>
          </p:nvPr>
        </p:nvSpPr>
        <p:spPr>
          <a:xfrm>
            <a:off x="151715" y="5428809"/>
            <a:ext cx="1199288" cy="701923"/>
          </a:xfrm>
          <a:prstGeom prst="rect">
            <a:avLst/>
          </a:prstGeom>
          <a:noFill/>
        </p:spPr>
        <p:txBody>
          <a:bodyPr wrap="square" rtlCol="0">
            <a:spAutoFit/>
          </a:bodyPr>
          <a:lstStyle/>
          <a:p>
            <a:pPr algn="ctr">
              <a:lnSpc>
                <a:spcPct val="115000"/>
              </a:lnSpc>
              <a:defRPr/>
            </a:pPr>
            <a:r>
              <a:rPr lang="fr-FR"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Dynamique territoriale</a:t>
            </a:r>
          </a:p>
        </p:txBody>
      </p:sp>
      <p:sp>
        <p:nvSpPr>
          <p:cNvPr id="17" name="Rectangle 16">
            <a:extLst>
              <a:ext uri="{FF2B5EF4-FFF2-40B4-BE49-F238E27FC236}">
                <a16:creationId xmlns:a16="http://schemas.microsoft.com/office/drawing/2014/main" id="{F6C76F2E-F5AC-436F-A3D1-6F45F4942D64}"/>
              </a:ext>
            </a:extLst>
          </p:cNvPr>
          <p:cNvSpPr/>
          <p:nvPr>
            <p:custDataLst>
              <p:tags r:id="rId8"/>
            </p:custDataLst>
          </p:nvPr>
        </p:nvSpPr>
        <p:spPr>
          <a:xfrm>
            <a:off x="4841284" y="3017045"/>
            <a:ext cx="2526455" cy="949684"/>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sz="1600" dirty="0">
                <a:solidFill>
                  <a:prstClr val="black"/>
                </a:solidFill>
                <a:latin typeface="Arial Nova Cond Light" panose="020B0306020202020204" pitchFamily="34" charset="0"/>
                <a:cs typeface="Calibri" panose="020F0502020204030204" pitchFamily="34" charset="0"/>
              </a:rPr>
              <a:t>Une faible part des projets réunissant plusieurs partenaires sous convention</a:t>
            </a:r>
            <a:r>
              <a:rPr lang="fr-FR" dirty="0">
                <a:solidFill>
                  <a:prstClr val="black"/>
                </a:solidFill>
                <a:latin typeface="Arial Nova Cond Light" panose="020B0306020202020204" pitchFamily="34" charset="0"/>
                <a:cs typeface="Calibri" panose="020F0502020204030204" pitchFamily="34" charset="0"/>
              </a:rPr>
              <a:t>.</a:t>
            </a:r>
            <a:endParaRPr lang="fr-FR" sz="1400" dirty="0">
              <a:solidFill>
                <a:srgbClr val="FFA600"/>
              </a:solidFill>
              <a:latin typeface="Arial Nova Cond Light" panose="020B0306020202020204" pitchFamily="34" charset="0"/>
              <a:cs typeface="Calibri" panose="020F0502020204030204" pitchFamily="34" charset="0"/>
            </a:endParaRPr>
          </a:p>
        </p:txBody>
      </p:sp>
      <p:cxnSp>
        <p:nvCxnSpPr>
          <p:cNvPr id="25" name="Connecteur droit avec flèche 24">
            <a:extLst>
              <a:ext uri="{FF2B5EF4-FFF2-40B4-BE49-F238E27FC236}">
                <a16:creationId xmlns:a16="http://schemas.microsoft.com/office/drawing/2014/main" id="{11D15453-86EF-4167-B666-3D93BC9FCE0D}"/>
              </a:ext>
            </a:extLst>
          </p:cNvPr>
          <p:cNvCxnSpPr>
            <a:cxnSpLocks/>
          </p:cNvCxnSpPr>
          <p:nvPr/>
        </p:nvCxnSpPr>
        <p:spPr>
          <a:xfrm>
            <a:off x="5583677" y="4784473"/>
            <a:ext cx="1135236"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1C9141B-432E-4451-A529-A4D7A538E5D0}"/>
              </a:ext>
            </a:extLst>
          </p:cNvPr>
          <p:cNvCxnSpPr/>
          <p:nvPr/>
        </p:nvCxnSpPr>
        <p:spPr>
          <a:xfrm flipV="1">
            <a:off x="5583677" y="4143823"/>
            <a:ext cx="0" cy="640650"/>
          </a:xfrm>
          <a:prstGeom prst="line">
            <a:avLst/>
          </a:prstGeom>
          <a:ln>
            <a:solidFill>
              <a:srgbClr val="E71265"/>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D3DC17E3-D268-4F31-B74F-C5C2EF218134}"/>
              </a:ext>
            </a:extLst>
          </p:cNvPr>
          <p:cNvSpPr txBox="1"/>
          <p:nvPr/>
        </p:nvSpPr>
        <p:spPr>
          <a:xfrm>
            <a:off x="68057" y="3411779"/>
            <a:ext cx="1391728" cy="246221"/>
          </a:xfrm>
          <a:prstGeom prst="rect">
            <a:avLst/>
          </a:prstGeom>
          <a:noFill/>
        </p:spPr>
        <p:txBody>
          <a:bodyPr wrap="none" rtlCol="0">
            <a:spAutoFit/>
          </a:bodyPr>
          <a:lstStyle/>
          <a:p>
            <a:r>
              <a:rPr lang="fr-FR" sz="1000" i="1" dirty="0">
                <a:solidFill>
                  <a:schemeClr val="bg1">
                    <a:lumMod val="65000"/>
                  </a:schemeClr>
                </a:solidFill>
              </a:rPr>
              <a:t>Sur base de 178 projets</a:t>
            </a:r>
          </a:p>
        </p:txBody>
      </p:sp>
      <p:sp>
        <p:nvSpPr>
          <p:cNvPr id="29" name="ZoneTexte 28">
            <a:extLst>
              <a:ext uri="{FF2B5EF4-FFF2-40B4-BE49-F238E27FC236}">
                <a16:creationId xmlns:a16="http://schemas.microsoft.com/office/drawing/2014/main" id="{287074BB-D1EB-4631-AA3D-AC59633A87D9}"/>
              </a:ext>
            </a:extLst>
          </p:cNvPr>
          <p:cNvSpPr txBox="1"/>
          <p:nvPr/>
        </p:nvSpPr>
        <p:spPr>
          <a:xfrm>
            <a:off x="151715" y="6188106"/>
            <a:ext cx="1391728" cy="246221"/>
          </a:xfrm>
          <a:prstGeom prst="rect">
            <a:avLst/>
          </a:prstGeom>
          <a:noFill/>
        </p:spPr>
        <p:txBody>
          <a:bodyPr wrap="none" rtlCol="0">
            <a:spAutoFit/>
          </a:bodyPr>
          <a:lstStyle/>
          <a:p>
            <a:r>
              <a:rPr lang="fr-FR" sz="1000" i="1" dirty="0">
                <a:solidFill>
                  <a:schemeClr val="bg1">
                    <a:lumMod val="65000"/>
                  </a:schemeClr>
                </a:solidFill>
              </a:rPr>
              <a:t>Sur base de 178 projets</a:t>
            </a:r>
          </a:p>
        </p:txBody>
      </p:sp>
      <p:sp>
        <p:nvSpPr>
          <p:cNvPr id="18" name="Espace réservé du pied de page 2">
            <a:extLst>
              <a:ext uri="{FF2B5EF4-FFF2-40B4-BE49-F238E27FC236}">
                <a16:creationId xmlns:a16="http://schemas.microsoft.com/office/drawing/2014/main" id="{2D8570DD-7921-4DD6-AF3E-F190698C360E}"/>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 – synthèse de résultats - 2019</a:t>
            </a:r>
          </a:p>
        </p:txBody>
      </p:sp>
    </p:spTree>
    <p:extLst>
      <p:ext uri="{BB962C8B-B14F-4D97-AF65-F5344CB8AC3E}">
        <p14:creationId xmlns:p14="http://schemas.microsoft.com/office/powerpoint/2010/main" val="242164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01A10A-EAD9-4C3E-851E-3B7D070737EC}"/>
              </a:ext>
            </a:extLst>
          </p:cNvPr>
          <p:cNvSpPr txBox="1"/>
          <p:nvPr>
            <p:custDataLst>
              <p:tags r:id="rId1"/>
            </p:custDataLst>
          </p:nvPr>
        </p:nvSpPr>
        <p:spPr>
          <a:xfrm>
            <a:off x="1129306" y="247040"/>
            <a:ext cx="79603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Arial Nova Cond Light" panose="020B0306020202020204" pitchFamily="34" charset="0"/>
              </a:rPr>
              <a:t>Impact des projets sur la dynamique touristique du territoire</a:t>
            </a:r>
            <a:endParaRPr kumimoji="0" lang="fr-FR" sz="2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5" name="ZoneTexte 4">
            <a:extLst>
              <a:ext uri="{FF2B5EF4-FFF2-40B4-BE49-F238E27FC236}">
                <a16:creationId xmlns:a16="http://schemas.microsoft.com/office/drawing/2014/main" id="{9165628B-20F0-4763-A83E-0069514036E7}"/>
              </a:ext>
            </a:extLst>
          </p:cNvPr>
          <p:cNvSpPr txBox="1"/>
          <p:nvPr>
            <p:custDataLst>
              <p:tags r:id="rId2"/>
            </p:custDataLst>
          </p:nvPr>
        </p:nvSpPr>
        <p:spPr>
          <a:xfrm>
            <a:off x="0" y="984970"/>
            <a:ext cx="9144000" cy="41569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Impact sur l’attractivité de la destination</a:t>
            </a:r>
            <a:endParaRPr kumimoji="0" lang="fr-FR" sz="1800" b="0" i="0" u="none" strike="noStrike" kern="1200" cap="none" spc="0" normalizeH="0" baseline="0" noProof="0" dirty="0">
              <a:ln>
                <a:noFill/>
              </a:ln>
              <a:solidFill>
                <a:prstClr val="black"/>
              </a:solidFill>
              <a:effectLst/>
              <a:uLnTx/>
              <a:uFillTx/>
              <a:latin typeface="Arial Nova Cond Light" panose="020B0306020202020204" pitchFamily="34" charset="0"/>
              <a:ea typeface="Times New Roman" panose="02020603050405020304" pitchFamily="18" charset="0"/>
              <a:cs typeface="Calibri" panose="020F0502020204030204" pitchFamily="34" charset="0"/>
            </a:endParaRPr>
          </a:p>
        </p:txBody>
      </p:sp>
      <p:cxnSp>
        <p:nvCxnSpPr>
          <p:cNvPr id="7" name="Connecteur droit 6">
            <a:extLst>
              <a:ext uri="{FF2B5EF4-FFF2-40B4-BE49-F238E27FC236}">
                <a16:creationId xmlns:a16="http://schemas.microsoft.com/office/drawing/2014/main" id="{EC2814FE-7EBF-49ED-B569-463D9EDE0BE8}"/>
              </a:ext>
            </a:extLst>
          </p:cNvPr>
          <p:cNvCxnSpPr/>
          <p:nvPr>
            <p:custDataLst>
              <p:tags r:id="rId3"/>
            </p:custDataLst>
          </p:nvPr>
        </p:nvCxnSpPr>
        <p:spPr>
          <a:xfrm>
            <a:off x="0" y="1466771"/>
            <a:ext cx="9144000" cy="0"/>
          </a:xfrm>
          <a:prstGeom prst="line">
            <a:avLst/>
          </a:prstGeom>
          <a:ln>
            <a:solidFill>
              <a:srgbClr val="E71265"/>
            </a:solidFill>
          </a:ln>
        </p:spPr>
        <p:style>
          <a:lnRef idx="1">
            <a:schemeClr val="accent4"/>
          </a:lnRef>
          <a:fillRef idx="0">
            <a:schemeClr val="accent4"/>
          </a:fillRef>
          <a:effectRef idx="0">
            <a:schemeClr val="accent4"/>
          </a:effectRef>
          <a:fontRef idx="minor">
            <a:schemeClr val="tx1"/>
          </a:fontRef>
        </p:style>
      </p:cxnSp>
      <p:pic>
        <p:nvPicPr>
          <p:cNvPr id="2" name="Image 1">
            <a:extLst>
              <a:ext uri="{FF2B5EF4-FFF2-40B4-BE49-F238E27FC236}">
                <a16:creationId xmlns:a16="http://schemas.microsoft.com/office/drawing/2014/main" id="{E8CCADF1-9887-4B39-BF2F-24D413FC9D77}"/>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24198" t="-3795" r="24707"/>
          <a:stretch/>
        </p:blipFill>
        <p:spPr>
          <a:xfrm>
            <a:off x="2324266" y="1573273"/>
            <a:ext cx="1817275" cy="1807061"/>
          </a:xfrm>
          <a:prstGeom prst="rect">
            <a:avLst/>
          </a:prstGeom>
        </p:spPr>
      </p:pic>
      <p:sp>
        <p:nvSpPr>
          <p:cNvPr id="33" name="ZoneTexte 32">
            <a:extLst>
              <a:ext uri="{FF2B5EF4-FFF2-40B4-BE49-F238E27FC236}">
                <a16:creationId xmlns:a16="http://schemas.microsoft.com/office/drawing/2014/main" id="{16F2F080-C7EB-4E26-9C3F-D3CDD9A43131}"/>
              </a:ext>
            </a:extLst>
          </p:cNvPr>
          <p:cNvSpPr txBox="1"/>
          <p:nvPr>
            <p:custDataLst>
              <p:tags r:id="rId4"/>
            </p:custDataLst>
          </p:nvPr>
        </p:nvSpPr>
        <p:spPr>
          <a:xfrm>
            <a:off x="151714" y="1990885"/>
            <a:ext cx="1751423" cy="1020472"/>
          </a:xfrm>
          <a:prstGeom prst="rect">
            <a:avLst/>
          </a:prstGeom>
          <a:noFill/>
        </p:spPr>
        <p:txBody>
          <a:bodyPr wrap="square" rtlCol="0">
            <a:spAutoFit/>
          </a:bodyPr>
          <a:lstStyle/>
          <a:p>
            <a:pPr algn="ctr">
              <a:lnSpc>
                <a:spcPct val="115000"/>
              </a:lnSpc>
              <a:defRPr/>
            </a:pPr>
            <a:r>
              <a:rPr lang="fr-FR"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Rôle des opérations sur la fréquentation</a:t>
            </a:r>
          </a:p>
        </p:txBody>
      </p:sp>
      <p:cxnSp>
        <p:nvCxnSpPr>
          <p:cNvPr id="34" name="Connecteur droit avec flèche 33">
            <a:extLst>
              <a:ext uri="{FF2B5EF4-FFF2-40B4-BE49-F238E27FC236}">
                <a16:creationId xmlns:a16="http://schemas.microsoft.com/office/drawing/2014/main" id="{B57FC1E0-B2E5-4CAA-9692-0F9C4B4E70B5}"/>
              </a:ext>
            </a:extLst>
          </p:cNvPr>
          <p:cNvCxnSpPr>
            <a:cxnSpLocks/>
          </p:cNvCxnSpPr>
          <p:nvPr/>
        </p:nvCxnSpPr>
        <p:spPr>
          <a:xfrm>
            <a:off x="1903137" y="2519186"/>
            <a:ext cx="298764"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8ECC0F8E-C7E5-4226-AE33-46DFCC0672B0}"/>
              </a:ext>
            </a:extLst>
          </p:cNvPr>
          <p:cNvCxnSpPr>
            <a:cxnSpLocks/>
          </p:cNvCxnSpPr>
          <p:nvPr/>
        </p:nvCxnSpPr>
        <p:spPr>
          <a:xfrm>
            <a:off x="4204916" y="2519186"/>
            <a:ext cx="430459"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51A1E67B-2497-4590-8939-599D411CF0DF}"/>
              </a:ext>
            </a:extLst>
          </p:cNvPr>
          <p:cNvSpPr/>
          <p:nvPr>
            <p:custDataLst>
              <p:tags r:id="rId5"/>
            </p:custDataLst>
          </p:nvPr>
        </p:nvSpPr>
        <p:spPr>
          <a:xfrm>
            <a:off x="4635375" y="1507383"/>
            <a:ext cx="3594228" cy="383375"/>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lang="fr-FR" dirty="0">
                <a:solidFill>
                  <a:prstClr val="black"/>
                </a:solidFill>
                <a:latin typeface="Arial Nova Cond Light" panose="020B0306020202020204" pitchFamily="34" charset="0"/>
                <a:cs typeface="Calibri" panose="020F0502020204030204" pitchFamily="34" charset="0"/>
              </a:rPr>
              <a:t>Les opérations visent à : </a:t>
            </a:r>
            <a:endParaRPr lang="fr-FR" sz="1400" dirty="0">
              <a:solidFill>
                <a:srgbClr val="FFA600"/>
              </a:solidFill>
              <a:latin typeface="Arial Nova Cond Light" panose="020B0306020202020204" pitchFamily="34" charset="0"/>
              <a:cs typeface="Calibri" panose="020F0502020204030204" pitchFamily="34" charset="0"/>
            </a:endParaRPr>
          </a:p>
        </p:txBody>
      </p:sp>
      <p:pic>
        <p:nvPicPr>
          <p:cNvPr id="64" name="Image 63">
            <a:extLst>
              <a:ext uri="{FF2B5EF4-FFF2-40B4-BE49-F238E27FC236}">
                <a16:creationId xmlns:a16="http://schemas.microsoft.com/office/drawing/2014/main" id="{D8B6AA25-692E-4C15-B83F-1A9817529078}"/>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l="3468" t="27281" r="13563" b="18068"/>
          <a:stretch/>
        </p:blipFill>
        <p:spPr>
          <a:xfrm>
            <a:off x="3692149" y="4036473"/>
            <a:ext cx="4570496" cy="987613"/>
          </a:xfrm>
          <a:prstGeom prst="rect">
            <a:avLst/>
          </a:prstGeom>
        </p:spPr>
      </p:pic>
      <p:sp>
        <p:nvSpPr>
          <p:cNvPr id="65" name="ZoneTexte 64">
            <a:extLst>
              <a:ext uri="{FF2B5EF4-FFF2-40B4-BE49-F238E27FC236}">
                <a16:creationId xmlns:a16="http://schemas.microsoft.com/office/drawing/2014/main" id="{12561A93-6D99-48FE-BB10-33629B154632}"/>
              </a:ext>
            </a:extLst>
          </p:cNvPr>
          <p:cNvSpPr txBox="1"/>
          <p:nvPr>
            <p:custDataLst>
              <p:tags r:id="rId6"/>
            </p:custDataLst>
          </p:nvPr>
        </p:nvSpPr>
        <p:spPr>
          <a:xfrm>
            <a:off x="211662" y="3849163"/>
            <a:ext cx="2240564" cy="1020472"/>
          </a:xfrm>
          <a:prstGeom prst="rect">
            <a:avLst/>
          </a:prstGeom>
          <a:noFill/>
        </p:spPr>
        <p:txBody>
          <a:bodyPr wrap="square" rtlCol="0">
            <a:spAutoFit/>
          </a:bodyPr>
          <a:lstStyle/>
          <a:p>
            <a:pPr algn="ctr">
              <a:lnSpc>
                <a:spcPct val="115000"/>
              </a:lnSpc>
              <a:defRPr/>
            </a:pPr>
            <a:r>
              <a:rPr lang="fr-FR"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L’opération concourt à l’amélioration de la visibilité de la destination</a:t>
            </a:r>
          </a:p>
        </p:txBody>
      </p:sp>
      <p:cxnSp>
        <p:nvCxnSpPr>
          <p:cNvPr id="66" name="Connecteur droit avec flèche 65">
            <a:extLst>
              <a:ext uri="{FF2B5EF4-FFF2-40B4-BE49-F238E27FC236}">
                <a16:creationId xmlns:a16="http://schemas.microsoft.com/office/drawing/2014/main" id="{29D60FD3-9E2A-4FE9-B04F-5A34F5064D57}"/>
              </a:ext>
            </a:extLst>
          </p:cNvPr>
          <p:cNvCxnSpPr>
            <a:cxnSpLocks/>
          </p:cNvCxnSpPr>
          <p:nvPr/>
        </p:nvCxnSpPr>
        <p:spPr>
          <a:xfrm>
            <a:off x="2808682" y="4336668"/>
            <a:ext cx="527011"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pic>
        <p:nvPicPr>
          <p:cNvPr id="67" name="Graphique 66" descr="Pouce en haut">
            <a:extLst>
              <a:ext uri="{FF2B5EF4-FFF2-40B4-BE49-F238E27FC236}">
                <a16:creationId xmlns:a16="http://schemas.microsoft.com/office/drawing/2014/main" id="{4AFDB544-CBA4-4DFC-ABC3-284EBEB0B18F}"/>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0800000">
            <a:off x="3977839" y="3579390"/>
            <a:ext cx="276131" cy="276131"/>
          </a:xfrm>
          <a:prstGeom prst="rect">
            <a:avLst/>
          </a:prstGeom>
        </p:spPr>
      </p:pic>
      <p:sp>
        <p:nvSpPr>
          <p:cNvPr id="68" name="Rectangle 67">
            <a:extLst>
              <a:ext uri="{FF2B5EF4-FFF2-40B4-BE49-F238E27FC236}">
                <a16:creationId xmlns:a16="http://schemas.microsoft.com/office/drawing/2014/main" id="{424F8923-D55E-48D5-A47E-AE84070473F1}"/>
              </a:ext>
            </a:extLst>
          </p:cNvPr>
          <p:cNvSpPr/>
          <p:nvPr>
            <p:custDataLst>
              <p:tags r:id="rId7"/>
            </p:custDataLst>
          </p:nvPr>
        </p:nvSpPr>
        <p:spPr>
          <a:xfrm>
            <a:off x="4281772" y="3537727"/>
            <a:ext cx="750838" cy="286360"/>
          </a:xfrm>
          <a:prstGeom prst="rect">
            <a:avLst/>
          </a:prstGeom>
        </p:spPr>
        <p:txBody>
          <a:bodyPr wrap="square">
            <a:spAutoFit/>
          </a:bodyPr>
          <a:lstStyle/>
          <a:p>
            <a:pPr lvl="0">
              <a:lnSpc>
                <a:spcPct val="115000"/>
              </a:lnSpc>
              <a:defRPr/>
            </a:pPr>
            <a:r>
              <a:rPr lang="fr-FR" sz="1200" i="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29%</a:t>
            </a:r>
            <a:endParaRPr lang="fr-FR" sz="1050" i="1" dirty="0">
              <a:solidFill>
                <a:srgbClr val="FFA600"/>
              </a:solidFill>
              <a:latin typeface="Arial Nova Cond Light" panose="020B030602020202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F14F70B2-7C5D-4B99-989A-E5D755A7119A}"/>
              </a:ext>
            </a:extLst>
          </p:cNvPr>
          <p:cNvSpPr/>
          <p:nvPr>
            <p:custDataLst>
              <p:tags r:id="rId8"/>
            </p:custDataLst>
          </p:nvPr>
        </p:nvSpPr>
        <p:spPr>
          <a:xfrm>
            <a:off x="6097058" y="3536211"/>
            <a:ext cx="750838" cy="286360"/>
          </a:xfrm>
          <a:prstGeom prst="rect">
            <a:avLst/>
          </a:prstGeom>
        </p:spPr>
        <p:txBody>
          <a:bodyPr wrap="square">
            <a:spAutoFit/>
          </a:bodyPr>
          <a:lstStyle/>
          <a:p>
            <a:pPr lvl="0">
              <a:lnSpc>
                <a:spcPct val="115000"/>
              </a:lnSpc>
              <a:defRPr/>
            </a:pPr>
            <a:r>
              <a:rPr lang="fr-FR" sz="1200" i="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71%</a:t>
            </a:r>
            <a:endParaRPr lang="fr-FR" sz="1050" i="1" dirty="0">
              <a:solidFill>
                <a:srgbClr val="FFA600"/>
              </a:solidFill>
              <a:latin typeface="Arial Nova Cond Light" panose="020B0306020202020204" pitchFamily="34" charset="0"/>
              <a:cs typeface="Calibri" panose="020F0502020204030204" pitchFamily="34" charset="0"/>
            </a:endParaRPr>
          </a:p>
        </p:txBody>
      </p:sp>
      <p:sp>
        <p:nvSpPr>
          <p:cNvPr id="70" name="Accolade ouvrante 69">
            <a:extLst>
              <a:ext uri="{FF2B5EF4-FFF2-40B4-BE49-F238E27FC236}">
                <a16:creationId xmlns:a16="http://schemas.microsoft.com/office/drawing/2014/main" id="{DBF14DC0-7D0B-40FA-846C-0AFC299C0649}"/>
              </a:ext>
            </a:extLst>
          </p:cNvPr>
          <p:cNvSpPr/>
          <p:nvPr/>
        </p:nvSpPr>
        <p:spPr>
          <a:xfrm rot="5400000">
            <a:off x="4321077" y="3324745"/>
            <a:ext cx="45719" cy="1215116"/>
          </a:xfrm>
          <a:prstGeom prst="lef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bg1">
                  <a:lumMod val="65000"/>
                </a:schemeClr>
              </a:solidFill>
            </a:endParaRPr>
          </a:p>
        </p:txBody>
      </p:sp>
      <p:sp>
        <p:nvSpPr>
          <p:cNvPr id="71" name="Accolade ouvrante 70">
            <a:extLst>
              <a:ext uri="{FF2B5EF4-FFF2-40B4-BE49-F238E27FC236}">
                <a16:creationId xmlns:a16="http://schemas.microsoft.com/office/drawing/2014/main" id="{27F5B112-0940-4B4D-98D1-A228AFCFECEA}"/>
              </a:ext>
            </a:extLst>
          </p:cNvPr>
          <p:cNvSpPr/>
          <p:nvPr/>
        </p:nvSpPr>
        <p:spPr>
          <a:xfrm rot="5400000">
            <a:off x="6457581" y="2426971"/>
            <a:ext cx="53310" cy="3000341"/>
          </a:xfrm>
          <a:prstGeom prst="lef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bg1">
                  <a:lumMod val="65000"/>
                </a:schemeClr>
              </a:solidFill>
            </a:endParaRPr>
          </a:p>
        </p:txBody>
      </p:sp>
      <p:pic>
        <p:nvPicPr>
          <p:cNvPr id="72" name="Graphique 71" descr="Pouce en haut">
            <a:extLst>
              <a:ext uri="{FF2B5EF4-FFF2-40B4-BE49-F238E27FC236}">
                <a16:creationId xmlns:a16="http://schemas.microsoft.com/office/drawing/2014/main" id="{92058EA4-9139-4EAB-9840-DD995445E8D4}"/>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535082" y="3534298"/>
            <a:ext cx="276131" cy="276131"/>
          </a:xfrm>
          <a:prstGeom prst="rect">
            <a:avLst/>
          </a:prstGeom>
        </p:spPr>
      </p:pic>
      <p:grpSp>
        <p:nvGrpSpPr>
          <p:cNvPr id="4" name="Groupe 3">
            <a:extLst>
              <a:ext uri="{FF2B5EF4-FFF2-40B4-BE49-F238E27FC236}">
                <a16:creationId xmlns:a16="http://schemas.microsoft.com/office/drawing/2014/main" id="{199D48B0-90EB-4494-ADE4-1D9BCE59FBCA}"/>
              </a:ext>
            </a:extLst>
          </p:cNvPr>
          <p:cNvGrpSpPr/>
          <p:nvPr/>
        </p:nvGrpSpPr>
        <p:grpSpPr>
          <a:xfrm>
            <a:off x="4659463" y="1982478"/>
            <a:ext cx="4043453" cy="1095986"/>
            <a:chOff x="4477543" y="1982477"/>
            <a:chExt cx="4043453" cy="1095986"/>
          </a:xfrm>
        </p:grpSpPr>
        <p:pic>
          <p:nvPicPr>
            <p:cNvPr id="14" name="Image 13">
              <a:extLst>
                <a:ext uri="{FF2B5EF4-FFF2-40B4-BE49-F238E27FC236}">
                  <a16:creationId xmlns:a16="http://schemas.microsoft.com/office/drawing/2014/main" id="{12D17BAA-24EE-472A-96FF-CFD41C5DE155}"/>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l="2880" t="7605" r="3837" b="9555"/>
            <a:stretch/>
          </p:blipFill>
          <p:spPr>
            <a:xfrm>
              <a:off x="4477543" y="1982477"/>
              <a:ext cx="3582985" cy="1095986"/>
            </a:xfrm>
            <a:prstGeom prst="rect">
              <a:avLst/>
            </a:prstGeom>
          </p:spPr>
        </p:pic>
        <p:sp>
          <p:nvSpPr>
            <p:cNvPr id="43" name="ZoneTexte 42">
              <a:extLst>
                <a:ext uri="{FF2B5EF4-FFF2-40B4-BE49-F238E27FC236}">
                  <a16:creationId xmlns:a16="http://schemas.microsoft.com/office/drawing/2014/main" id="{BC6ADA87-849B-455E-B42F-8095D0F62F76}"/>
                </a:ext>
              </a:extLst>
            </p:cNvPr>
            <p:cNvSpPr txBox="1"/>
            <p:nvPr>
              <p:custDataLst>
                <p:tags r:id="rId10"/>
              </p:custDataLst>
            </p:nvPr>
          </p:nvSpPr>
          <p:spPr>
            <a:xfrm>
              <a:off x="7683031" y="2067024"/>
              <a:ext cx="582786" cy="205505"/>
            </a:xfrm>
            <a:prstGeom prst="rect">
              <a:avLst/>
            </a:prstGeom>
            <a:noFill/>
          </p:spPr>
          <p:txBody>
            <a:bodyPr wrap="square" rtlCol="0">
              <a:spAutoFit/>
            </a:bodyPr>
            <a:lstStyle/>
            <a:p>
              <a:pPr>
                <a:lnSpc>
                  <a:spcPct val="115000"/>
                </a:lnSpc>
                <a:defRPr/>
              </a:pPr>
              <a:r>
                <a:rPr lang="fr-FR" sz="7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d’entre elles</a:t>
              </a:r>
            </a:p>
          </p:txBody>
        </p:sp>
        <p:sp>
          <p:nvSpPr>
            <p:cNvPr id="62" name="ZoneTexte 61">
              <a:extLst>
                <a:ext uri="{FF2B5EF4-FFF2-40B4-BE49-F238E27FC236}">
                  <a16:creationId xmlns:a16="http://schemas.microsoft.com/office/drawing/2014/main" id="{9FCAACEC-64D0-4775-A680-F9654374334F}"/>
                </a:ext>
              </a:extLst>
            </p:cNvPr>
            <p:cNvSpPr txBox="1"/>
            <p:nvPr>
              <p:custDataLst>
                <p:tags r:id="rId11"/>
              </p:custDataLst>
            </p:nvPr>
          </p:nvSpPr>
          <p:spPr>
            <a:xfrm>
              <a:off x="7852799" y="2441425"/>
              <a:ext cx="582786" cy="205505"/>
            </a:xfrm>
            <a:prstGeom prst="rect">
              <a:avLst/>
            </a:prstGeom>
            <a:noFill/>
          </p:spPr>
          <p:txBody>
            <a:bodyPr wrap="square" rtlCol="0">
              <a:spAutoFit/>
            </a:bodyPr>
            <a:lstStyle/>
            <a:p>
              <a:pPr>
                <a:lnSpc>
                  <a:spcPct val="115000"/>
                </a:lnSpc>
                <a:defRPr/>
              </a:pPr>
              <a:r>
                <a:rPr lang="fr-FR" sz="7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d’entre elles</a:t>
              </a:r>
            </a:p>
          </p:txBody>
        </p:sp>
        <p:sp>
          <p:nvSpPr>
            <p:cNvPr id="63" name="ZoneTexte 62">
              <a:extLst>
                <a:ext uri="{FF2B5EF4-FFF2-40B4-BE49-F238E27FC236}">
                  <a16:creationId xmlns:a16="http://schemas.microsoft.com/office/drawing/2014/main" id="{8C9E22DE-0B9E-4175-AB4D-EE1220683943}"/>
                </a:ext>
              </a:extLst>
            </p:cNvPr>
            <p:cNvSpPr txBox="1"/>
            <p:nvPr>
              <p:custDataLst>
                <p:tags r:id="rId12"/>
              </p:custDataLst>
            </p:nvPr>
          </p:nvSpPr>
          <p:spPr>
            <a:xfrm>
              <a:off x="7938210" y="2817677"/>
              <a:ext cx="582786" cy="205505"/>
            </a:xfrm>
            <a:prstGeom prst="rect">
              <a:avLst/>
            </a:prstGeom>
            <a:noFill/>
          </p:spPr>
          <p:txBody>
            <a:bodyPr wrap="square" rtlCol="0">
              <a:spAutoFit/>
            </a:bodyPr>
            <a:lstStyle/>
            <a:p>
              <a:pPr>
                <a:lnSpc>
                  <a:spcPct val="115000"/>
                </a:lnSpc>
                <a:defRPr/>
              </a:pPr>
              <a:r>
                <a:rPr lang="fr-FR" sz="700"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d’entre elles</a:t>
              </a:r>
            </a:p>
          </p:txBody>
        </p:sp>
      </p:grpSp>
      <p:sp>
        <p:nvSpPr>
          <p:cNvPr id="23" name="ZoneTexte 22">
            <a:extLst>
              <a:ext uri="{FF2B5EF4-FFF2-40B4-BE49-F238E27FC236}">
                <a16:creationId xmlns:a16="http://schemas.microsoft.com/office/drawing/2014/main" id="{34AD8BA5-36F7-4A03-AA88-914C00011006}"/>
              </a:ext>
            </a:extLst>
          </p:cNvPr>
          <p:cNvSpPr txBox="1"/>
          <p:nvPr/>
        </p:nvSpPr>
        <p:spPr>
          <a:xfrm>
            <a:off x="433442" y="4827099"/>
            <a:ext cx="1391728" cy="246221"/>
          </a:xfrm>
          <a:prstGeom prst="rect">
            <a:avLst/>
          </a:prstGeom>
          <a:noFill/>
        </p:spPr>
        <p:txBody>
          <a:bodyPr wrap="none" rtlCol="0">
            <a:spAutoFit/>
          </a:bodyPr>
          <a:lstStyle/>
          <a:p>
            <a:r>
              <a:rPr lang="fr-FR" sz="1000" i="1" dirty="0">
                <a:solidFill>
                  <a:schemeClr val="bg1">
                    <a:lumMod val="65000"/>
                  </a:schemeClr>
                </a:solidFill>
              </a:rPr>
              <a:t>Sur base de 145 projets</a:t>
            </a:r>
          </a:p>
        </p:txBody>
      </p:sp>
      <p:sp>
        <p:nvSpPr>
          <p:cNvPr id="24" name="ZoneTexte 23">
            <a:extLst>
              <a:ext uri="{FF2B5EF4-FFF2-40B4-BE49-F238E27FC236}">
                <a16:creationId xmlns:a16="http://schemas.microsoft.com/office/drawing/2014/main" id="{8197574C-021F-48A4-A947-67E31ADAE5A4}"/>
              </a:ext>
            </a:extLst>
          </p:cNvPr>
          <p:cNvSpPr txBox="1"/>
          <p:nvPr/>
        </p:nvSpPr>
        <p:spPr>
          <a:xfrm>
            <a:off x="306523" y="3011357"/>
            <a:ext cx="1391728" cy="246221"/>
          </a:xfrm>
          <a:prstGeom prst="rect">
            <a:avLst/>
          </a:prstGeom>
          <a:noFill/>
        </p:spPr>
        <p:txBody>
          <a:bodyPr wrap="none" rtlCol="0">
            <a:spAutoFit/>
          </a:bodyPr>
          <a:lstStyle/>
          <a:p>
            <a:r>
              <a:rPr lang="fr-FR" sz="1000" i="1" dirty="0">
                <a:solidFill>
                  <a:schemeClr val="bg1">
                    <a:lumMod val="65000"/>
                  </a:schemeClr>
                </a:solidFill>
              </a:rPr>
              <a:t>Sur base de 178 projets</a:t>
            </a:r>
          </a:p>
        </p:txBody>
      </p:sp>
      <p:sp>
        <p:nvSpPr>
          <p:cNvPr id="25" name="ZoneTexte 24">
            <a:extLst>
              <a:ext uri="{FF2B5EF4-FFF2-40B4-BE49-F238E27FC236}">
                <a16:creationId xmlns:a16="http://schemas.microsoft.com/office/drawing/2014/main" id="{29EF0513-25FA-43AC-B558-17F69E98E891}"/>
              </a:ext>
            </a:extLst>
          </p:cNvPr>
          <p:cNvSpPr txBox="1"/>
          <p:nvPr/>
        </p:nvSpPr>
        <p:spPr>
          <a:xfrm>
            <a:off x="4657191" y="1813703"/>
            <a:ext cx="1391728" cy="246221"/>
          </a:xfrm>
          <a:prstGeom prst="rect">
            <a:avLst/>
          </a:prstGeom>
          <a:noFill/>
        </p:spPr>
        <p:txBody>
          <a:bodyPr wrap="none" rtlCol="0">
            <a:spAutoFit/>
          </a:bodyPr>
          <a:lstStyle/>
          <a:p>
            <a:r>
              <a:rPr lang="fr-FR" sz="1000" i="1" dirty="0">
                <a:solidFill>
                  <a:schemeClr val="bg1">
                    <a:lumMod val="65000"/>
                  </a:schemeClr>
                </a:solidFill>
              </a:rPr>
              <a:t>Sur base de 109 projets</a:t>
            </a:r>
          </a:p>
        </p:txBody>
      </p:sp>
      <p:pic>
        <p:nvPicPr>
          <p:cNvPr id="26" name="Image 25">
            <a:extLst>
              <a:ext uri="{FF2B5EF4-FFF2-40B4-BE49-F238E27FC236}">
                <a16:creationId xmlns:a16="http://schemas.microsoft.com/office/drawing/2014/main" id="{D24B395A-F166-4877-BD82-FC68CFFF70E0}"/>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l="24285" t="-1794" r="24953" b="-2817"/>
          <a:stretch/>
        </p:blipFill>
        <p:spPr>
          <a:xfrm>
            <a:off x="2286086" y="5064173"/>
            <a:ext cx="1817274" cy="1793828"/>
          </a:xfrm>
          <a:prstGeom prst="rect">
            <a:avLst/>
          </a:prstGeom>
        </p:spPr>
      </p:pic>
      <p:sp>
        <p:nvSpPr>
          <p:cNvPr id="27" name="ZoneTexte 26">
            <a:extLst>
              <a:ext uri="{FF2B5EF4-FFF2-40B4-BE49-F238E27FC236}">
                <a16:creationId xmlns:a16="http://schemas.microsoft.com/office/drawing/2014/main" id="{4A8453B6-A6DB-4B30-AF70-E3B603A9089B}"/>
              </a:ext>
            </a:extLst>
          </p:cNvPr>
          <p:cNvSpPr txBox="1"/>
          <p:nvPr>
            <p:custDataLst>
              <p:tags r:id="rId9"/>
            </p:custDataLst>
          </p:nvPr>
        </p:nvSpPr>
        <p:spPr>
          <a:xfrm>
            <a:off x="151714" y="5434961"/>
            <a:ext cx="1751423" cy="1020472"/>
          </a:xfrm>
          <a:prstGeom prst="rect">
            <a:avLst/>
          </a:prstGeom>
          <a:noFill/>
        </p:spPr>
        <p:txBody>
          <a:bodyPr wrap="square" rtlCol="0">
            <a:spAutoFit/>
          </a:bodyPr>
          <a:lstStyle/>
          <a:p>
            <a:pPr algn="ctr">
              <a:lnSpc>
                <a:spcPct val="115000"/>
              </a:lnSpc>
              <a:defRPr/>
            </a:pPr>
            <a:r>
              <a:rPr lang="fr-FR" b="1" dirty="0">
                <a:solidFill>
                  <a:prstClr val="black"/>
                </a:solidFill>
                <a:latin typeface="Arial Nova Cond Light" panose="020B0306020202020204" pitchFamily="34" charset="0"/>
                <a:ea typeface="Times New Roman" panose="02020603050405020304" pitchFamily="18" charset="0"/>
                <a:cs typeface="Calibri" panose="020F0502020204030204" pitchFamily="34" charset="0"/>
              </a:rPr>
              <a:t>Retombées économiques directes</a:t>
            </a:r>
          </a:p>
        </p:txBody>
      </p:sp>
      <p:cxnSp>
        <p:nvCxnSpPr>
          <p:cNvPr id="28" name="Connecteur droit avec flèche 27">
            <a:extLst>
              <a:ext uri="{FF2B5EF4-FFF2-40B4-BE49-F238E27FC236}">
                <a16:creationId xmlns:a16="http://schemas.microsoft.com/office/drawing/2014/main" id="{E21C52E3-FE56-4589-99B5-00C8B9565201}"/>
              </a:ext>
            </a:extLst>
          </p:cNvPr>
          <p:cNvCxnSpPr>
            <a:cxnSpLocks/>
          </p:cNvCxnSpPr>
          <p:nvPr/>
        </p:nvCxnSpPr>
        <p:spPr>
          <a:xfrm>
            <a:off x="1903137" y="5963262"/>
            <a:ext cx="298764" cy="0"/>
          </a:xfrm>
          <a:prstGeom prst="straightConnector1">
            <a:avLst/>
          </a:prstGeom>
          <a:ln>
            <a:solidFill>
              <a:srgbClr val="E71265"/>
            </a:solidFill>
            <a:tailEnd type="triangle"/>
          </a:ln>
        </p:spPr>
        <p:style>
          <a:lnRef idx="1">
            <a:schemeClr val="accent1"/>
          </a:lnRef>
          <a:fillRef idx="0">
            <a:schemeClr val="accent1"/>
          </a:fillRef>
          <a:effectRef idx="0">
            <a:schemeClr val="accent1"/>
          </a:effectRef>
          <a:fontRef idx="minor">
            <a:schemeClr val="tx1"/>
          </a:fontRef>
        </p:style>
      </p:cxnSp>
      <p:sp>
        <p:nvSpPr>
          <p:cNvPr id="30" name="Espace réservé du pied de page 2">
            <a:extLst>
              <a:ext uri="{FF2B5EF4-FFF2-40B4-BE49-F238E27FC236}">
                <a16:creationId xmlns:a16="http://schemas.microsoft.com/office/drawing/2014/main" id="{23382FA5-C902-4034-9964-790AEEDAEDF3}"/>
              </a:ext>
            </a:extLst>
          </p:cNvPr>
          <p:cNvSpPr txBox="1">
            <a:spLocks/>
          </p:cNvSpPr>
          <p:nvPr/>
        </p:nvSpPr>
        <p:spPr>
          <a:xfrm>
            <a:off x="-9781" y="6595759"/>
            <a:ext cx="572452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a:solidFill>
                  <a:schemeClr val="bg1">
                    <a:lumMod val="65000"/>
                  </a:schemeClr>
                </a:solidFill>
                <a:latin typeface="Arial Nova Cond" panose="020B0506020202020204" pitchFamily="34" charset="0"/>
                <a:cs typeface="Arial" panose="020B0604020202020204" pitchFamily="34" charset="0"/>
              </a:rPr>
              <a:t>Dispositif d'évaluation élargie</a:t>
            </a:r>
          </a:p>
        </p:txBody>
      </p:sp>
    </p:spTree>
    <p:extLst>
      <p:ext uri="{BB962C8B-B14F-4D97-AF65-F5344CB8AC3E}">
        <p14:creationId xmlns:p14="http://schemas.microsoft.com/office/powerpoint/2010/main" val="198471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449E4-D2EF-4E0A-A1D4-A1909B6280B8}"/>
              </a:ext>
            </a:extLst>
          </p:cNvPr>
          <p:cNvSpPr/>
          <p:nvPr>
            <p:custDataLst>
              <p:tags r:id="rId1"/>
            </p:custDataLst>
          </p:nvPr>
        </p:nvSpPr>
        <p:spPr>
          <a:xfrm>
            <a:off x="301752" y="283464"/>
            <a:ext cx="8522208" cy="6291072"/>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4E07D66-F29F-4D7C-BD91-4EECF11D2461}"/>
              </a:ext>
            </a:extLst>
          </p:cNvPr>
          <p:cNvSpPr txBox="1"/>
          <p:nvPr>
            <p:custDataLst>
              <p:tags r:id="rId2"/>
            </p:custDataLst>
          </p:nvPr>
        </p:nvSpPr>
        <p:spPr>
          <a:xfrm>
            <a:off x="2924175" y="1190583"/>
            <a:ext cx="5749644" cy="42586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700" kern="1200" dirty="0">
                <a:solidFill>
                  <a:schemeClr val="tx1">
                    <a:lumMod val="85000"/>
                    <a:lumOff val="15000"/>
                  </a:schemeClr>
                </a:solidFill>
                <a:latin typeface="Arial Nova Cond" panose="020B0506020202020204" pitchFamily="34" charset="0"/>
                <a:ea typeface="+mj-ea"/>
                <a:cs typeface="+mj-cs"/>
              </a:rPr>
              <a:t>Perceptions de la plus-value du </a:t>
            </a:r>
            <a:r>
              <a:rPr lang="en-US" sz="4700" kern="1200" dirty="0" err="1">
                <a:solidFill>
                  <a:schemeClr val="tx1">
                    <a:lumMod val="85000"/>
                    <a:lumOff val="15000"/>
                  </a:schemeClr>
                </a:solidFill>
                <a:latin typeface="Arial Nova Cond" panose="020B0506020202020204" pitchFamily="34" charset="0"/>
                <a:ea typeface="+mj-ea"/>
                <a:cs typeface="+mj-cs"/>
              </a:rPr>
              <a:t>dispositif</a:t>
            </a:r>
            <a:r>
              <a:rPr lang="en-US" sz="4700" kern="1200" dirty="0">
                <a:solidFill>
                  <a:schemeClr val="tx1">
                    <a:lumMod val="85000"/>
                    <a:lumOff val="15000"/>
                  </a:schemeClr>
                </a:solidFill>
                <a:latin typeface="Arial Nova Cond" panose="020B0506020202020204" pitchFamily="34" charset="0"/>
                <a:ea typeface="+mj-ea"/>
                <a:cs typeface="+mj-cs"/>
              </a:rPr>
              <a:t> </a:t>
            </a:r>
          </a:p>
          <a:p>
            <a:pPr>
              <a:lnSpc>
                <a:spcPct val="90000"/>
              </a:lnSpc>
              <a:spcBef>
                <a:spcPct val="0"/>
              </a:spcBef>
              <a:spcAft>
                <a:spcPts val="600"/>
              </a:spcAft>
            </a:pPr>
            <a:r>
              <a:rPr lang="en-US" sz="3000" kern="1200" dirty="0">
                <a:solidFill>
                  <a:schemeClr val="tx1">
                    <a:lumMod val="85000"/>
                    <a:lumOff val="15000"/>
                  </a:schemeClr>
                </a:solidFill>
                <a:latin typeface="Arial Nova Cond" panose="020B0506020202020204" pitchFamily="34" charset="0"/>
                <a:ea typeface="+mj-ea"/>
                <a:cs typeface="+mj-cs"/>
              </a:rPr>
              <a:t>(</a:t>
            </a:r>
            <a:r>
              <a:rPr lang="en-US" sz="3000" kern="1200" dirty="0" err="1">
                <a:solidFill>
                  <a:schemeClr val="tx1">
                    <a:lumMod val="85000"/>
                    <a:lumOff val="15000"/>
                  </a:schemeClr>
                </a:solidFill>
                <a:latin typeface="Arial Nova Cond" panose="020B0506020202020204" pitchFamily="34" charset="0"/>
                <a:ea typeface="+mj-ea"/>
                <a:cs typeface="+mj-cs"/>
              </a:rPr>
              <a:t>approche</a:t>
            </a:r>
            <a:r>
              <a:rPr lang="en-US" sz="3000" kern="1200" dirty="0">
                <a:solidFill>
                  <a:schemeClr val="tx1">
                    <a:lumMod val="85000"/>
                    <a:lumOff val="15000"/>
                  </a:schemeClr>
                </a:solidFill>
                <a:latin typeface="Arial Nova Cond" panose="020B0506020202020204" pitchFamily="34" charset="0"/>
                <a:ea typeface="+mj-ea"/>
                <a:cs typeface="+mj-cs"/>
              </a:rPr>
              <a:t> qualitative)</a:t>
            </a:r>
          </a:p>
        </p:txBody>
      </p:sp>
      <p:pic>
        <p:nvPicPr>
          <p:cNvPr id="5" name="Image 4">
            <a:extLst>
              <a:ext uri="{FF2B5EF4-FFF2-40B4-BE49-F238E27FC236}">
                <a16:creationId xmlns:a16="http://schemas.microsoft.com/office/drawing/2014/main" id="{E61DECD8-46FB-47AD-B9EF-19AEEF2DCE4C}"/>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a:ext>
            </a:extLst>
          </a:blip>
          <a:stretch>
            <a:fillRect/>
          </a:stretch>
        </p:blipFill>
        <p:spPr>
          <a:xfrm>
            <a:off x="470181" y="1615892"/>
            <a:ext cx="2586252" cy="2586252"/>
          </a:xfrm>
          <a:prstGeom prst="rect">
            <a:avLst/>
          </a:prstGeom>
        </p:spPr>
      </p:pic>
      <p:sp>
        <p:nvSpPr>
          <p:cNvPr id="3" name="Espace réservé du numéro de diapositive 2">
            <a:extLst>
              <a:ext uri="{FF2B5EF4-FFF2-40B4-BE49-F238E27FC236}">
                <a16:creationId xmlns:a16="http://schemas.microsoft.com/office/drawing/2014/main" id="{F345E5D5-18C6-4239-A0D6-A10C3C308030}"/>
              </a:ext>
            </a:extLst>
          </p:cNvPr>
          <p:cNvSpPr>
            <a:spLocks noGrp="1"/>
          </p:cNvSpPr>
          <p:nvPr>
            <p:ph type="sldNum" sz="quarter" idx="12"/>
          </p:nvPr>
        </p:nvSpPr>
        <p:spPr/>
        <p:txBody>
          <a:bodyPr/>
          <a:lstStyle/>
          <a:p>
            <a:fld id="{842592F0-E694-4277-AF36-24B40D588508}" type="slidenum">
              <a:rPr lang="fr-FR" smtClean="0"/>
              <a:t>9</a:t>
            </a:fld>
            <a:endParaRPr lang="fr-FR"/>
          </a:p>
        </p:txBody>
      </p:sp>
      <p:sp>
        <p:nvSpPr>
          <p:cNvPr id="8" name="ZoneTexte 7">
            <a:extLst>
              <a:ext uri="{FF2B5EF4-FFF2-40B4-BE49-F238E27FC236}">
                <a16:creationId xmlns:a16="http://schemas.microsoft.com/office/drawing/2014/main" id="{78E5D037-E6A0-408C-A90C-655A0CDC3623}"/>
              </a:ext>
            </a:extLst>
          </p:cNvPr>
          <p:cNvSpPr txBox="1"/>
          <p:nvPr>
            <p:custDataLst>
              <p:tags r:id="rId4"/>
            </p:custDataLst>
          </p:nvPr>
        </p:nvSpPr>
        <p:spPr>
          <a:xfrm>
            <a:off x="1422113" y="3428999"/>
            <a:ext cx="682388" cy="584775"/>
          </a:xfrm>
          <a:prstGeom prst="rect">
            <a:avLst/>
          </a:prstGeom>
          <a:noFill/>
        </p:spPr>
        <p:txBody>
          <a:bodyPr wrap="square" rtlCol="0">
            <a:spAutoFit/>
          </a:bodyPr>
          <a:lstStyle/>
          <a:p>
            <a:r>
              <a:rPr lang="fr-FR" sz="3200" b="1" dirty="0">
                <a:solidFill>
                  <a:srgbClr val="E71265"/>
                </a:solidFill>
                <a:latin typeface="Calibri" panose="020F0502020204030204" pitchFamily="34" charset="0"/>
                <a:cs typeface="Calibri" panose="020F0502020204030204" pitchFamily="34" charset="0"/>
              </a:rPr>
              <a:t>②</a:t>
            </a:r>
            <a:endParaRPr lang="fr-FR" b="1" dirty="0">
              <a:solidFill>
                <a:srgbClr val="E71265"/>
              </a:solidFill>
            </a:endParaRPr>
          </a:p>
        </p:txBody>
      </p:sp>
    </p:spTree>
    <p:extLst>
      <p:ext uri="{BB962C8B-B14F-4D97-AF65-F5344CB8AC3E}">
        <p14:creationId xmlns:p14="http://schemas.microsoft.com/office/powerpoint/2010/main" val="20462135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11"/>
</p:tagLst>
</file>

<file path=ppt/tags/tag101.xml><?xml version="1.0" encoding="utf-8"?>
<p:tagLst xmlns:a="http://schemas.openxmlformats.org/drawingml/2006/main" xmlns:r="http://schemas.openxmlformats.org/officeDocument/2006/relationships" xmlns:p="http://schemas.openxmlformats.org/presentationml/2006/main">
  <p:tag name="NUM" val="15"/>
</p:tagLst>
</file>

<file path=ppt/tags/tag102.xml><?xml version="1.0" encoding="utf-8"?>
<p:tagLst xmlns:a="http://schemas.openxmlformats.org/drawingml/2006/main" xmlns:r="http://schemas.openxmlformats.org/officeDocument/2006/relationships" xmlns:p="http://schemas.openxmlformats.org/presentationml/2006/main">
  <p:tag name="NUM" val="17"/>
</p:tagLst>
</file>

<file path=ppt/tags/tag103.xml><?xml version="1.0" encoding="utf-8"?>
<p:tagLst xmlns:a="http://schemas.openxmlformats.org/drawingml/2006/main" xmlns:r="http://schemas.openxmlformats.org/officeDocument/2006/relationships" xmlns:p="http://schemas.openxmlformats.org/presentationml/2006/main">
  <p:tag name="NUM" val="24"/>
</p:tagLst>
</file>

<file path=ppt/tags/tag104.xml><?xml version="1.0" encoding="utf-8"?>
<p:tagLst xmlns:a="http://schemas.openxmlformats.org/drawingml/2006/main" xmlns:r="http://schemas.openxmlformats.org/officeDocument/2006/relationships" xmlns:p="http://schemas.openxmlformats.org/presentationml/2006/main">
  <p:tag name="NUM" val="25"/>
</p:tagLst>
</file>

<file path=ppt/tags/tag105.xml><?xml version="1.0" encoding="utf-8"?>
<p:tagLst xmlns:a="http://schemas.openxmlformats.org/drawingml/2006/main" xmlns:r="http://schemas.openxmlformats.org/officeDocument/2006/relationships" xmlns:p="http://schemas.openxmlformats.org/presentationml/2006/main">
  <p:tag name="NUM" val="12"/>
</p:tagLst>
</file>

<file path=ppt/tags/tag106.xml><?xml version="1.0" encoding="utf-8"?>
<p:tagLst xmlns:a="http://schemas.openxmlformats.org/drawingml/2006/main" xmlns:r="http://schemas.openxmlformats.org/officeDocument/2006/relationships" xmlns:p="http://schemas.openxmlformats.org/presentationml/2006/main">
  <p:tag name="NUM" val="12"/>
</p:tagLst>
</file>

<file path=ppt/tags/tag107.xml><?xml version="1.0" encoding="utf-8"?>
<p:tagLst xmlns:a="http://schemas.openxmlformats.org/drawingml/2006/main" xmlns:r="http://schemas.openxmlformats.org/officeDocument/2006/relationships" xmlns:p="http://schemas.openxmlformats.org/presentationml/2006/main">
  <p:tag name="NUM" val="24"/>
</p:tagLst>
</file>

<file path=ppt/tags/tag108.xml><?xml version="1.0" encoding="utf-8"?>
<p:tagLst xmlns:a="http://schemas.openxmlformats.org/drawingml/2006/main" xmlns:r="http://schemas.openxmlformats.org/officeDocument/2006/relationships" xmlns:p="http://schemas.openxmlformats.org/presentationml/2006/main">
  <p:tag name="NUM" val="25"/>
</p:tagLst>
</file>

<file path=ppt/tags/tag109.xml><?xml version="1.0" encoding="utf-8"?>
<p:tagLst xmlns:a="http://schemas.openxmlformats.org/drawingml/2006/main" xmlns:r="http://schemas.openxmlformats.org/officeDocument/2006/relationships" xmlns:p="http://schemas.openxmlformats.org/presentationml/2006/main">
  <p:tag name="NUM" val="1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4"/>
</p:tagLst>
</file>

<file path=ppt/tags/tag111.xml><?xml version="1.0" encoding="utf-8"?>
<p:tagLst xmlns:a="http://schemas.openxmlformats.org/drawingml/2006/main" xmlns:r="http://schemas.openxmlformats.org/officeDocument/2006/relationships" xmlns:p="http://schemas.openxmlformats.org/presentationml/2006/main">
  <p:tag name="NUM" val="25"/>
</p:tagLst>
</file>

<file path=ppt/tags/tag112.xml><?xml version="1.0" encoding="utf-8"?>
<p:tagLst xmlns:a="http://schemas.openxmlformats.org/drawingml/2006/main" xmlns:r="http://schemas.openxmlformats.org/officeDocument/2006/relationships" xmlns:p="http://schemas.openxmlformats.org/presentationml/2006/main">
  <p:tag name="NUM" val="15"/>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13"/>
</p:tagLst>
</file>

<file path=ppt/tags/tag126.xml><?xml version="1.0" encoding="utf-8"?>
<p:tagLst xmlns:a="http://schemas.openxmlformats.org/drawingml/2006/main" xmlns:r="http://schemas.openxmlformats.org/officeDocument/2006/relationships" xmlns:p="http://schemas.openxmlformats.org/presentationml/2006/main">
  <p:tag name="NUM" val="14"/>
</p:tagLst>
</file>

<file path=ppt/tags/tag127.xml><?xml version="1.0" encoding="utf-8"?>
<p:tagLst xmlns:a="http://schemas.openxmlformats.org/drawingml/2006/main" xmlns:r="http://schemas.openxmlformats.org/officeDocument/2006/relationships" xmlns:p="http://schemas.openxmlformats.org/presentationml/2006/main">
  <p:tag name="NUM" val="15"/>
</p:tagLst>
</file>

<file path=ppt/tags/tag128.xml><?xml version="1.0" encoding="utf-8"?>
<p:tagLst xmlns:a="http://schemas.openxmlformats.org/drawingml/2006/main" xmlns:r="http://schemas.openxmlformats.org/officeDocument/2006/relationships" xmlns:p="http://schemas.openxmlformats.org/presentationml/2006/main">
  <p:tag name="NUM" val="16"/>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1"/>
</p:tagLst>
</file>

<file path=ppt/tags/tag134.xml><?xml version="1.0" encoding="utf-8"?>
<p:tagLst xmlns:a="http://schemas.openxmlformats.org/drawingml/2006/main" xmlns:r="http://schemas.openxmlformats.org/officeDocument/2006/relationships" xmlns:p="http://schemas.openxmlformats.org/presentationml/2006/main">
  <p:tag name="NUM" val="15"/>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2"/>
</p:tagLst>
</file>

<file path=ppt/tags/tag139.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18"/>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2"/>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7"/>
</p:tagLst>
</file>

<file path=ppt/tags/tag156.xml><?xml version="1.0" encoding="utf-8"?>
<p:tagLst xmlns:a="http://schemas.openxmlformats.org/drawingml/2006/main" xmlns:r="http://schemas.openxmlformats.org/officeDocument/2006/relationships" xmlns:p="http://schemas.openxmlformats.org/presentationml/2006/main">
  <p:tag name="NUM" val="8"/>
</p:tagLst>
</file>

<file path=ppt/tags/tag157.xml><?xml version="1.0" encoding="utf-8"?>
<p:tagLst xmlns:a="http://schemas.openxmlformats.org/drawingml/2006/main" xmlns:r="http://schemas.openxmlformats.org/officeDocument/2006/relationships" xmlns:p="http://schemas.openxmlformats.org/presentationml/2006/main">
  <p:tag name="NUM" val="9"/>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8"/>
</p:tagLst>
</file>

<file path=ppt/tags/tag166.xml><?xml version="1.0" encoding="utf-8"?>
<p:tagLst xmlns:a="http://schemas.openxmlformats.org/drawingml/2006/main" xmlns:r="http://schemas.openxmlformats.org/officeDocument/2006/relationships" xmlns:p="http://schemas.openxmlformats.org/presentationml/2006/main">
  <p:tag name="NUM" val="9"/>
</p:tagLst>
</file>

<file path=ppt/tags/tag167.xml><?xml version="1.0" encoding="utf-8"?>
<p:tagLst xmlns:a="http://schemas.openxmlformats.org/drawingml/2006/main" xmlns:r="http://schemas.openxmlformats.org/officeDocument/2006/relationships" xmlns:p="http://schemas.openxmlformats.org/presentationml/2006/main">
  <p:tag name="NUM" val="10"/>
</p:tagLst>
</file>

<file path=ppt/tags/tag168.xml><?xml version="1.0" encoding="utf-8"?>
<p:tagLst xmlns:a="http://schemas.openxmlformats.org/drawingml/2006/main" xmlns:r="http://schemas.openxmlformats.org/officeDocument/2006/relationships" xmlns:p="http://schemas.openxmlformats.org/presentationml/2006/main">
  <p:tag name="NUM" val="11"/>
</p:tagLst>
</file>

<file path=ppt/tags/tag169.xml><?xml version="1.0" encoding="utf-8"?>
<p:tagLst xmlns:a="http://schemas.openxmlformats.org/drawingml/2006/main" xmlns:r="http://schemas.openxmlformats.org/officeDocument/2006/relationships" xmlns:p="http://schemas.openxmlformats.org/presentationml/2006/main">
  <p:tag name="NUM" val="1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7"/>
</p:tagLst>
</file>

<file path=ppt/tags/tag177.xml><?xml version="1.0" encoding="utf-8"?>
<p:tagLst xmlns:a="http://schemas.openxmlformats.org/drawingml/2006/main" xmlns:r="http://schemas.openxmlformats.org/officeDocument/2006/relationships" xmlns:p="http://schemas.openxmlformats.org/presentationml/2006/main">
  <p:tag name="NUM" val="8"/>
</p:tagLst>
</file>

<file path=ppt/tags/tag178.xml><?xml version="1.0" encoding="utf-8"?>
<p:tagLst xmlns:a="http://schemas.openxmlformats.org/drawingml/2006/main" xmlns:r="http://schemas.openxmlformats.org/officeDocument/2006/relationships" xmlns:p="http://schemas.openxmlformats.org/presentationml/2006/main">
  <p:tag name="NUM" val="9"/>
</p:tagLst>
</file>

<file path=ppt/tags/tag179.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15"/>
</p:tagLst>
</file>

<file path=ppt/tags/tag82.xml><?xml version="1.0" encoding="utf-8"?>
<p:tagLst xmlns:a="http://schemas.openxmlformats.org/drawingml/2006/main" xmlns:r="http://schemas.openxmlformats.org/officeDocument/2006/relationships" xmlns:p="http://schemas.openxmlformats.org/presentationml/2006/main">
  <p:tag name="NUM" val="16"/>
</p:tagLst>
</file>

<file path=ppt/tags/tag83.xml><?xml version="1.0" encoding="utf-8"?>
<p:tagLst xmlns:a="http://schemas.openxmlformats.org/drawingml/2006/main" xmlns:r="http://schemas.openxmlformats.org/officeDocument/2006/relationships" xmlns:p="http://schemas.openxmlformats.org/presentationml/2006/main">
  <p:tag name="NUM" val="17"/>
</p:tagLst>
</file>

<file path=ppt/tags/tag84.xml><?xml version="1.0" encoding="utf-8"?>
<p:tagLst xmlns:a="http://schemas.openxmlformats.org/drawingml/2006/main" xmlns:r="http://schemas.openxmlformats.org/officeDocument/2006/relationships" xmlns:p="http://schemas.openxmlformats.org/presentationml/2006/main">
  <p:tag name="NUM" val="18"/>
</p:tagLst>
</file>

<file path=ppt/tags/tag85.xml><?xml version="1.0" encoding="utf-8"?>
<p:tagLst xmlns:a="http://schemas.openxmlformats.org/drawingml/2006/main" xmlns:r="http://schemas.openxmlformats.org/officeDocument/2006/relationships" xmlns:p="http://schemas.openxmlformats.org/presentationml/2006/main">
  <p:tag name="NUM" val="19"/>
</p:tagLst>
</file>

<file path=ppt/tags/tag86.xml><?xml version="1.0" encoding="utf-8"?>
<p:tagLst xmlns:a="http://schemas.openxmlformats.org/drawingml/2006/main" xmlns:r="http://schemas.openxmlformats.org/officeDocument/2006/relationships" xmlns:p="http://schemas.openxmlformats.org/presentationml/2006/main">
  <p:tag name="NUM" val="20"/>
</p:tagLst>
</file>

<file path=ppt/tags/tag87.xml><?xml version="1.0" encoding="utf-8"?>
<p:tagLst xmlns:a="http://schemas.openxmlformats.org/drawingml/2006/main" xmlns:r="http://schemas.openxmlformats.org/officeDocument/2006/relationships" xmlns:p="http://schemas.openxmlformats.org/presentationml/2006/main">
  <p:tag name="NUM" val="21"/>
</p:tagLst>
</file>

<file path=ppt/tags/tag88.xml><?xml version="1.0" encoding="utf-8"?>
<p:tagLst xmlns:a="http://schemas.openxmlformats.org/drawingml/2006/main" xmlns:r="http://schemas.openxmlformats.org/officeDocument/2006/relationships" xmlns:p="http://schemas.openxmlformats.org/presentationml/2006/main">
  <p:tag name="NUM" val="22"/>
</p:tagLst>
</file>

<file path=ppt/tags/tag89.xml><?xml version="1.0" encoding="utf-8"?>
<p:tagLst xmlns:a="http://schemas.openxmlformats.org/drawingml/2006/main" xmlns:r="http://schemas.openxmlformats.org/officeDocument/2006/relationships" xmlns:p="http://schemas.openxmlformats.org/presentationml/2006/main">
  <p:tag name="NUM" val="2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24"/>
</p:tagLst>
</file>

<file path=ppt/tags/tag91.xml><?xml version="1.0" encoding="utf-8"?>
<p:tagLst xmlns:a="http://schemas.openxmlformats.org/drawingml/2006/main" xmlns:r="http://schemas.openxmlformats.org/officeDocument/2006/relationships" xmlns:p="http://schemas.openxmlformats.org/presentationml/2006/main">
  <p:tag name="NUM" val="25"/>
</p:tagLst>
</file>

<file path=ppt/tags/tag92.xml><?xml version="1.0" encoding="utf-8"?>
<p:tagLst xmlns:a="http://schemas.openxmlformats.org/drawingml/2006/main" xmlns:r="http://schemas.openxmlformats.org/officeDocument/2006/relationships" xmlns:p="http://schemas.openxmlformats.org/presentationml/2006/main">
  <p:tag name="NUM" val="26"/>
</p:tagLst>
</file>

<file path=ppt/tags/tag93.xml><?xml version="1.0" encoding="utf-8"?>
<p:tagLst xmlns:a="http://schemas.openxmlformats.org/drawingml/2006/main" xmlns:r="http://schemas.openxmlformats.org/officeDocument/2006/relationships" xmlns:p="http://schemas.openxmlformats.org/presentationml/2006/main">
  <p:tag name="NUM" val="27"/>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uide_groupes_thematiques_general">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2960</Words>
  <Application>Microsoft Office PowerPoint</Application>
  <PresentationFormat>Affichage à l'écran (4:3)</PresentationFormat>
  <Paragraphs>345</Paragraphs>
  <Slides>20</Slides>
  <Notes>18</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20</vt:i4>
      </vt:variant>
    </vt:vector>
  </HeadingPairs>
  <TitlesOfParts>
    <vt:vector size="32" baseType="lpstr">
      <vt:lpstr>Arial</vt:lpstr>
      <vt:lpstr>Arial Nova Cond</vt:lpstr>
      <vt:lpstr>Arial Nova Cond Light</vt:lpstr>
      <vt:lpstr>Calibri</vt:lpstr>
      <vt:lpstr>Calibri Light</vt:lpstr>
      <vt:lpstr>Times New Roman</vt:lpstr>
      <vt:lpstr>Tw Cen MT</vt:lpstr>
      <vt:lpstr>Wingdings</vt:lpstr>
      <vt:lpstr>Thème Office</vt:lpstr>
      <vt:lpstr>Guide_groupes_thematiques_general</vt:lpstr>
      <vt:lpstr>1_Conception personnalisée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GENOPE2</dc:creator>
  <cp:lastModifiedBy>GUILLE Sandrine</cp:lastModifiedBy>
  <cp:revision>134</cp:revision>
  <cp:lastPrinted>2019-11-06T12:58:47Z</cp:lastPrinted>
  <dcterms:created xsi:type="dcterms:W3CDTF">2019-04-02T08:48:20Z</dcterms:created>
  <dcterms:modified xsi:type="dcterms:W3CDTF">2019-11-13T09:34:16Z</dcterms:modified>
</cp:coreProperties>
</file>